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256" r:id="rId5"/>
    <p:sldId id="471" r:id="rId6"/>
    <p:sldId id="397" r:id="rId7"/>
    <p:sldId id="472" r:id="rId8"/>
    <p:sldId id="464" r:id="rId9"/>
    <p:sldId id="494" r:id="rId10"/>
    <p:sldId id="484" r:id="rId11"/>
    <p:sldId id="495" r:id="rId12"/>
    <p:sldId id="485" r:id="rId13"/>
    <p:sldId id="500" r:id="rId14"/>
    <p:sldId id="496" r:id="rId15"/>
    <p:sldId id="487" r:id="rId16"/>
    <p:sldId id="505" r:id="rId17"/>
    <p:sldId id="506" r:id="rId18"/>
    <p:sldId id="507" r:id="rId19"/>
    <p:sldId id="509" r:id="rId20"/>
    <p:sldId id="510" r:id="rId21"/>
    <p:sldId id="498" r:id="rId22"/>
    <p:sldId id="503" r:id="rId23"/>
    <p:sldId id="499" r:id="rId24"/>
    <p:sldId id="501" r:id="rId25"/>
    <p:sldId id="511" r:id="rId26"/>
    <p:sldId id="450" r:id="rId27"/>
    <p:sldId id="45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C1E9"/>
    <a:srgbClr val="EABEDB"/>
    <a:srgbClr val="002E5D"/>
    <a:srgbClr val="382F2D"/>
    <a:srgbClr val="80225F"/>
    <a:srgbClr val="E6A65D"/>
    <a:srgbClr val="DBD5CD"/>
    <a:srgbClr val="A45A2A"/>
    <a:srgbClr val="002A5B"/>
    <a:srgbClr val="EDE6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79883E-E430-EB18-38DC-4C1F1B51899E}" v="5" dt="2022-12-01T21:28:55.554"/>
    <p1510:client id="{68E29D43-4627-4AAD-964A-30CBC26C934F}" v="1" dt="2022-11-29T17:32:16.996"/>
    <p1510:client id="{C273B447-3577-4416-A7FA-34B333EAF0BF}" v="88" dt="2022-11-29T21:13:41.9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000" b="1">
                <a:solidFill>
                  <a:schemeClr val="tx1"/>
                </a:solidFill>
                <a:latin typeface="+mn-lt"/>
              </a:rPr>
              <a:t>Immigration Case Types </a:t>
            </a:r>
          </a:p>
          <a:p>
            <a:pPr>
              <a:defRPr/>
            </a:pPr>
            <a:r>
              <a:rPr lang="en-US" sz="1000" b="0">
                <a:solidFill>
                  <a:schemeClr val="tx1"/>
                </a:solidFill>
                <a:latin typeface="+mn-lt"/>
              </a:rPr>
              <a:t>2022</a:t>
            </a:r>
            <a:r>
              <a:rPr lang="en-US" sz="1000" b="0" baseline="0">
                <a:solidFill>
                  <a:schemeClr val="tx1"/>
                </a:solidFill>
                <a:latin typeface="+mn-lt"/>
              </a:rPr>
              <a:t> YTD</a:t>
            </a:r>
            <a:endParaRPr lang="en-US" sz="1000" b="0">
              <a:solidFill>
                <a:schemeClr val="tx1"/>
              </a:solidFill>
              <a:latin typeface="+mn-lt"/>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Immigration Case Types 2018 YTD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A33-4DFA-A280-88411F8B632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A33-4DFA-A280-88411F8B632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A33-4DFA-A280-88411F8B632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A33-4DFA-A280-88411F8B632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A33-4DFA-A280-88411F8B6325}"/>
              </c:ext>
            </c:extLst>
          </c:dPt>
          <c:dPt>
            <c:idx val="5"/>
            <c:bubble3D val="0"/>
            <c:spPr>
              <a:solidFill>
                <a:srgbClr val="614B71"/>
              </a:solidFill>
              <a:ln w="19050">
                <a:solidFill>
                  <a:schemeClr val="lt1"/>
                </a:solidFill>
              </a:ln>
              <a:effectLst/>
            </c:spPr>
            <c:extLst>
              <c:ext xmlns:c16="http://schemas.microsoft.com/office/drawing/2014/chart" uri="{C3380CC4-5D6E-409C-BE32-E72D297353CC}">
                <c16:uniqueId val="{0000000B-9A33-4DFA-A280-88411F8B6325}"/>
              </c:ext>
            </c:extLst>
          </c:dPt>
          <c:dPt>
            <c:idx val="6"/>
            <c:bubble3D val="0"/>
            <c:spPr>
              <a:solidFill>
                <a:srgbClr val="002060"/>
              </a:solidFill>
              <a:ln w="19050">
                <a:solidFill>
                  <a:schemeClr val="lt1"/>
                </a:solidFill>
              </a:ln>
              <a:effectLst/>
            </c:spPr>
            <c:extLst>
              <c:ext xmlns:c16="http://schemas.microsoft.com/office/drawing/2014/chart" uri="{C3380CC4-5D6E-409C-BE32-E72D297353CC}">
                <c16:uniqueId val="{0000000D-9A33-4DFA-A280-88411F8B6325}"/>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9A33-4DFA-A280-88411F8B6325}"/>
              </c:ext>
            </c:extLst>
          </c:dPt>
          <c:dLbls>
            <c:dLbl>
              <c:idx val="2"/>
              <c:layout>
                <c:manualLayout>
                  <c:x val="-2.2928810025557099E-2"/>
                  <c:y val="-7.3533809018474332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E5D"/>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A33-4DFA-A280-88411F8B6325}"/>
                </c:ext>
              </c:extLst>
            </c:dLbl>
            <c:dLbl>
              <c:idx val="4"/>
              <c:layout>
                <c:manualLayout>
                  <c:x val="-1.1201407882347731E-2"/>
                  <c:y val="-4.093550108172625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2060"/>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A33-4DFA-A280-88411F8B632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Affirmative Asylum</c:v>
                </c:pt>
                <c:pt idx="1">
                  <c:v>Defensive Asylum</c:v>
                </c:pt>
                <c:pt idx="2">
                  <c:v>Other</c:v>
                </c:pt>
                <c:pt idx="3">
                  <c:v>Permanent Residency</c:v>
                </c:pt>
                <c:pt idx="4">
                  <c:v>SIJS</c:v>
                </c:pt>
                <c:pt idx="5">
                  <c:v>T Visa</c:v>
                </c:pt>
                <c:pt idx="6">
                  <c:v>U Visa</c:v>
                </c:pt>
                <c:pt idx="7">
                  <c:v>VAWA</c:v>
                </c:pt>
              </c:strCache>
            </c:strRef>
          </c:cat>
          <c:val>
            <c:numRef>
              <c:f>Sheet1!$B$2:$B$9</c:f>
              <c:numCache>
                <c:formatCode>0%</c:formatCode>
                <c:ptCount val="8"/>
                <c:pt idx="0">
                  <c:v>0.2</c:v>
                </c:pt>
                <c:pt idx="1">
                  <c:v>0.18</c:v>
                </c:pt>
                <c:pt idx="2">
                  <c:v>0.01</c:v>
                </c:pt>
                <c:pt idx="3">
                  <c:v>0.09</c:v>
                </c:pt>
                <c:pt idx="4">
                  <c:v>0.03</c:v>
                </c:pt>
                <c:pt idx="5">
                  <c:v>7.0000000000000007E-2</c:v>
                </c:pt>
                <c:pt idx="6">
                  <c:v>0.33</c:v>
                </c:pt>
                <c:pt idx="7">
                  <c:v>0.09</c:v>
                </c:pt>
              </c:numCache>
            </c:numRef>
          </c:val>
          <c:extLst>
            <c:ext xmlns:c16="http://schemas.microsoft.com/office/drawing/2014/chart" uri="{C3380CC4-5D6E-409C-BE32-E72D297353CC}">
              <c16:uniqueId val="{00000010-9A33-4DFA-A280-88411F8B6325}"/>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8953223781554054"/>
          <c:y val="0.1828671267171276"/>
          <c:w val="0.41046781818457573"/>
          <c:h val="0.81216886236204833"/>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4FF72-3A63-490E-A3D2-1DBC31131FD9}" type="datetimeFigureOut">
              <a:rPr lang="en-US" smtClean="0"/>
              <a:t>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C3C915-09EF-499F-AE3E-7F9D35316F58}" type="slidenum">
              <a:rPr lang="en-US" smtClean="0"/>
              <a:t>‹#›</a:t>
            </a:fld>
            <a:endParaRPr lang="en-US"/>
          </a:p>
        </p:txBody>
      </p:sp>
    </p:spTree>
    <p:extLst>
      <p:ext uri="{BB962C8B-B14F-4D97-AF65-F5344CB8AC3E}">
        <p14:creationId xmlns:p14="http://schemas.microsoft.com/office/powerpoint/2010/main" val="369423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a:t>
            </a:fld>
            <a:endParaRPr lang="en-US"/>
          </a:p>
        </p:txBody>
      </p:sp>
    </p:spTree>
    <p:extLst>
      <p:ext uri="{BB962C8B-B14F-4D97-AF65-F5344CB8AC3E}">
        <p14:creationId xmlns:p14="http://schemas.microsoft.com/office/powerpoint/2010/main" val="763500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11</a:t>
            </a:fld>
            <a:endParaRPr lang="en-US"/>
          </a:p>
        </p:txBody>
      </p:sp>
    </p:spTree>
    <p:extLst>
      <p:ext uri="{BB962C8B-B14F-4D97-AF65-F5344CB8AC3E}">
        <p14:creationId xmlns:p14="http://schemas.microsoft.com/office/powerpoint/2010/main" val="3283642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12</a:t>
            </a:fld>
            <a:endParaRPr lang="en-US"/>
          </a:p>
        </p:txBody>
      </p:sp>
    </p:spTree>
    <p:extLst>
      <p:ext uri="{BB962C8B-B14F-4D97-AF65-F5344CB8AC3E}">
        <p14:creationId xmlns:p14="http://schemas.microsoft.com/office/powerpoint/2010/main" val="1202985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13</a:t>
            </a:fld>
            <a:endParaRPr lang="en-US"/>
          </a:p>
        </p:txBody>
      </p:sp>
    </p:spTree>
    <p:extLst>
      <p:ext uri="{BB962C8B-B14F-4D97-AF65-F5344CB8AC3E}">
        <p14:creationId xmlns:p14="http://schemas.microsoft.com/office/powerpoint/2010/main" val="1063601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14</a:t>
            </a:fld>
            <a:endParaRPr lang="en-US"/>
          </a:p>
        </p:txBody>
      </p:sp>
    </p:spTree>
    <p:extLst>
      <p:ext uri="{BB962C8B-B14F-4D97-AF65-F5344CB8AC3E}">
        <p14:creationId xmlns:p14="http://schemas.microsoft.com/office/powerpoint/2010/main" val="2397059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15</a:t>
            </a:fld>
            <a:endParaRPr lang="en-US"/>
          </a:p>
        </p:txBody>
      </p:sp>
    </p:spTree>
    <p:extLst>
      <p:ext uri="{BB962C8B-B14F-4D97-AF65-F5344CB8AC3E}">
        <p14:creationId xmlns:p14="http://schemas.microsoft.com/office/powerpoint/2010/main" val="31621914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16</a:t>
            </a:fld>
            <a:endParaRPr lang="en-US"/>
          </a:p>
        </p:txBody>
      </p:sp>
    </p:spTree>
    <p:extLst>
      <p:ext uri="{BB962C8B-B14F-4D97-AF65-F5344CB8AC3E}">
        <p14:creationId xmlns:p14="http://schemas.microsoft.com/office/powerpoint/2010/main" val="1139785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17</a:t>
            </a:fld>
            <a:endParaRPr lang="en-US"/>
          </a:p>
        </p:txBody>
      </p:sp>
    </p:spTree>
    <p:extLst>
      <p:ext uri="{BB962C8B-B14F-4D97-AF65-F5344CB8AC3E}">
        <p14:creationId xmlns:p14="http://schemas.microsoft.com/office/powerpoint/2010/main" val="1961555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18</a:t>
            </a:fld>
            <a:endParaRPr lang="en-US"/>
          </a:p>
        </p:txBody>
      </p:sp>
    </p:spTree>
    <p:extLst>
      <p:ext uri="{BB962C8B-B14F-4D97-AF65-F5344CB8AC3E}">
        <p14:creationId xmlns:p14="http://schemas.microsoft.com/office/powerpoint/2010/main" val="2154892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19</a:t>
            </a:fld>
            <a:endParaRPr lang="en-US"/>
          </a:p>
        </p:txBody>
      </p:sp>
    </p:spTree>
    <p:extLst>
      <p:ext uri="{BB962C8B-B14F-4D97-AF65-F5344CB8AC3E}">
        <p14:creationId xmlns:p14="http://schemas.microsoft.com/office/powerpoint/2010/main" val="2212820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20</a:t>
            </a:fld>
            <a:endParaRPr lang="en-US"/>
          </a:p>
        </p:txBody>
      </p:sp>
    </p:spTree>
    <p:extLst>
      <p:ext uri="{BB962C8B-B14F-4D97-AF65-F5344CB8AC3E}">
        <p14:creationId xmlns:p14="http://schemas.microsoft.com/office/powerpoint/2010/main" val="11093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3</a:t>
            </a:fld>
            <a:endParaRPr lang="en-US"/>
          </a:p>
        </p:txBody>
      </p:sp>
    </p:spTree>
    <p:extLst>
      <p:ext uri="{BB962C8B-B14F-4D97-AF65-F5344CB8AC3E}">
        <p14:creationId xmlns:p14="http://schemas.microsoft.com/office/powerpoint/2010/main" val="3415552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21</a:t>
            </a:fld>
            <a:endParaRPr lang="en-US"/>
          </a:p>
        </p:txBody>
      </p:sp>
    </p:spTree>
    <p:extLst>
      <p:ext uri="{BB962C8B-B14F-4D97-AF65-F5344CB8AC3E}">
        <p14:creationId xmlns:p14="http://schemas.microsoft.com/office/powerpoint/2010/main" val="136223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22</a:t>
            </a:fld>
            <a:endParaRPr lang="en-US"/>
          </a:p>
        </p:txBody>
      </p:sp>
    </p:spTree>
    <p:extLst>
      <p:ext uri="{BB962C8B-B14F-4D97-AF65-F5344CB8AC3E}">
        <p14:creationId xmlns:p14="http://schemas.microsoft.com/office/powerpoint/2010/main" val="3513181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23</a:t>
            </a:fld>
            <a:endParaRPr lang="en-US"/>
          </a:p>
        </p:txBody>
      </p:sp>
    </p:spTree>
    <p:extLst>
      <p:ext uri="{BB962C8B-B14F-4D97-AF65-F5344CB8AC3E}">
        <p14:creationId xmlns:p14="http://schemas.microsoft.com/office/powerpoint/2010/main" val="34814386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24</a:t>
            </a:fld>
            <a:endParaRPr lang="en-US"/>
          </a:p>
        </p:txBody>
      </p:sp>
    </p:spTree>
    <p:extLst>
      <p:ext uri="{BB962C8B-B14F-4D97-AF65-F5344CB8AC3E}">
        <p14:creationId xmlns:p14="http://schemas.microsoft.com/office/powerpoint/2010/main" val="2994742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4</a:t>
            </a:fld>
            <a:endParaRPr lang="en-US"/>
          </a:p>
        </p:txBody>
      </p:sp>
    </p:spTree>
    <p:extLst>
      <p:ext uri="{BB962C8B-B14F-4D97-AF65-F5344CB8AC3E}">
        <p14:creationId xmlns:p14="http://schemas.microsoft.com/office/powerpoint/2010/main" val="3537050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5</a:t>
            </a:fld>
            <a:endParaRPr lang="en-US"/>
          </a:p>
        </p:txBody>
      </p:sp>
    </p:spTree>
    <p:extLst>
      <p:ext uri="{BB962C8B-B14F-4D97-AF65-F5344CB8AC3E}">
        <p14:creationId xmlns:p14="http://schemas.microsoft.com/office/powerpoint/2010/main" val="3412890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6</a:t>
            </a:fld>
            <a:endParaRPr lang="en-US"/>
          </a:p>
        </p:txBody>
      </p:sp>
    </p:spTree>
    <p:extLst>
      <p:ext uri="{BB962C8B-B14F-4D97-AF65-F5344CB8AC3E}">
        <p14:creationId xmlns:p14="http://schemas.microsoft.com/office/powerpoint/2010/main" val="3374315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7</a:t>
            </a:fld>
            <a:endParaRPr lang="en-US"/>
          </a:p>
        </p:txBody>
      </p:sp>
    </p:spTree>
    <p:extLst>
      <p:ext uri="{BB962C8B-B14F-4D97-AF65-F5344CB8AC3E}">
        <p14:creationId xmlns:p14="http://schemas.microsoft.com/office/powerpoint/2010/main" val="2665029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8</a:t>
            </a:fld>
            <a:endParaRPr lang="en-US"/>
          </a:p>
        </p:txBody>
      </p:sp>
    </p:spTree>
    <p:extLst>
      <p:ext uri="{BB962C8B-B14F-4D97-AF65-F5344CB8AC3E}">
        <p14:creationId xmlns:p14="http://schemas.microsoft.com/office/powerpoint/2010/main" val="1123664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9</a:t>
            </a:fld>
            <a:endParaRPr lang="en-US"/>
          </a:p>
        </p:txBody>
      </p:sp>
    </p:spTree>
    <p:extLst>
      <p:ext uri="{BB962C8B-B14F-4D97-AF65-F5344CB8AC3E}">
        <p14:creationId xmlns:p14="http://schemas.microsoft.com/office/powerpoint/2010/main" val="2583614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8CA0164-5112-48F3-B5AE-8D50CA622A43}" type="slidenum">
              <a:rPr lang="en-US" smtClean="0"/>
              <a:t>10</a:t>
            </a:fld>
            <a:endParaRPr lang="en-US"/>
          </a:p>
        </p:txBody>
      </p:sp>
    </p:spTree>
    <p:extLst>
      <p:ext uri="{BB962C8B-B14F-4D97-AF65-F5344CB8AC3E}">
        <p14:creationId xmlns:p14="http://schemas.microsoft.com/office/powerpoint/2010/main" val="4207848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15818-316E-466D-BDFF-1051664BD3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DEC885-97E2-4BCD-8476-4BE2530DFC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B93FF1-F8B9-4273-83B9-F43AD0F0398C}"/>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ED78F4F0-880A-4222-86EC-D9D7B031FA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957BF1-7E23-42ED-8DEA-6EBCD45E3C5D}"/>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295598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BD074-5526-4F48-A7AA-F5CA2D5A9F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ECE6DF-C749-4F59-A645-33F758B13D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DBD04-E47C-4943-9BFB-FD5DCFC29AC3}"/>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9FFEA0DE-6013-4934-AECD-6C17595F8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05FCC-3326-44C9-A38B-1D4FA43CB9B5}"/>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1448346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285494-002E-4BEC-9A3B-502C9436D3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3BF9E5-444D-4B0B-A3FC-386BA78D410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D9BFFD-82DC-418D-94E8-AD23992EEC82}"/>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265624E0-9C91-45D5-8D33-B46AD75641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68665F-D23F-42E3-8038-E27E6B99D474}"/>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28138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EE28E-BD02-4B2B-8961-A0945D5FC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EC8EE-E1C6-414E-BA1E-A294014CD6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9076C8-828E-4E11-A4E1-B9E90B516EB4}"/>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22237662-9942-4AFE-871E-DF995C4D10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6C80F-4F9B-4048-81CD-62D2F58C18C3}"/>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1044812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76EE-757B-4C89-A9DA-3FD48E8739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9F43628-A5E6-41DB-8DAA-BCCFBFAE6E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020A867-AC8A-4D6C-B878-129B6333E6C1}"/>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AB101905-1E13-4713-AD73-B3C4AB3234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AE348E-93E5-4DF0-B6C7-FF3EB41AB8D1}"/>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1940723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72887-A2A6-4F65-84D0-29A04F5F2D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7220C0-50F5-4603-A58D-DEEB8FEDE1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68566F-9A12-4863-89CD-F4B9658259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A8D1BC-6992-42C6-9F91-C55CDC8BE246}"/>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6" name="Footer Placeholder 5">
            <a:extLst>
              <a:ext uri="{FF2B5EF4-FFF2-40B4-BE49-F238E27FC236}">
                <a16:creationId xmlns:a16="http://schemas.microsoft.com/office/drawing/2014/main" id="{B915FDB9-A8A4-4CE0-9F12-74FB9E586E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2A20E-C32E-47CE-9248-E0F6B0BEABBA}"/>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101577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0A7BC-B2DB-4DDA-B010-CB407F255C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61A68C-833D-4EDB-A907-26E326D8EB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FEC9408-4148-47A3-A142-729A9EBED3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2C5BEC-AE8F-4ACC-BDC8-7B8DB47078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7EE94F7-486E-42E8-9CC2-0BE1BB005BF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0DDF73-A018-43B7-8344-55B1A3FB6F7A}"/>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8" name="Footer Placeholder 7">
            <a:extLst>
              <a:ext uri="{FF2B5EF4-FFF2-40B4-BE49-F238E27FC236}">
                <a16:creationId xmlns:a16="http://schemas.microsoft.com/office/drawing/2014/main" id="{58635550-64A7-4C04-874A-EBCDE115FF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D8B5C1-55D9-40CD-BC00-C333B42205CF}"/>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74125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1B7D1-73EA-42C6-9702-5457325744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B9D536-801C-4176-A70F-B2D973976C7E}"/>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4" name="Footer Placeholder 3">
            <a:extLst>
              <a:ext uri="{FF2B5EF4-FFF2-40B4-BE49-F238E27FC236}">
                <a16:creationId xmlns:a16="http://schemas.microsoft.com/office/drawing/2014/main" id="{3B755497-CCA8-4798-BC83-EF51959450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C61785-3061-4F0E-9621-F667F0F29C23}"/>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22642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635F57-CFE1-4293-9CC5-0CE8A3696BAD}"/>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3" name="Footer Placeholder 2">
            <a:extLst>
              <a:ext uri="{FF2B5EF4-FFF2-40B4-BE49-F238E27FC236}">
                <a16:creationId xmlns:a16="http://schemas.microsoft.com/office/drawing/2014/main" id="{73ABEE1A-5CDA-4910-BE1D-F897C95331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195956C-6C36-450B-A320-C95E75033772}"/>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124936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2E465-8657-485E-B911-49A90FEDE7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900C3F-E7FC-4DEE-9955-4C78FC0854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1C0B08-E201-4933-A085-DF424682A6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2FA5E1-2272-4FA1-A4DD-E961F0AAB176}"/>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6" name="Footer Placeholder 5">
            <a:extLst>
              <a:ext uri="{FF2B5EF4-FFF2-40B4-BE49-F238E27FC236}">
                <a16:creationId xmlns:a16="http://schemas.microsoft.com/office/drawing/2014/main" id="{CC8F8D4F-8F71-4F00-B276-BE49E1DA7C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7D76AA-95D5-49AE-8565-89BAD065C693}"/>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2735308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E559A-CE5F-445E-BFA8-3CD729229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33A225-528D-4E5D-B954-D05175167C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012159-BA98-4FA2-BD3E-8F8E30590A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D75F5F-E48D-4519-82B1-4D9E727F189C}"/>
              </a:ext>
            </a:extLst>
          </p:cNvPr>
          <p:cNvSpPr>
            <a:spLocks noGrp="1"/>
          </p:cNvSpPr>
          <p:nvPr>
            <p:ph type="dt" sz="half" idx="10"/>
          </p:nvPr>
        </p:nvSpPr>
        <p:spPr/>
        <p:txBody>
          <a:bodyPr/>
          <a:lstStyle/>
          <a:p>
            <a:fld id="{9C5E225E-5E65-4765-ADD5-9548EE373A61}" type="datetimeFigureOut">
              <a:rPr lang="en-US" smtClean="0"/>
              <a:t>12/1/2022</a:t>
            </a:fld>
            <a:endParaRPr lang="en-US"/>
          </a:p>
        </p:txBody>
      </p:sp>
      <p:sp>
        <p:nvSpPr>
          <p:cNvPr id="6" name="Footer Placeholder 5">
            <a:extLst>
              <a:ext uri="{FF2B5EF4-FFF2-40B4-BE49-F238E27FC236}">
                <a16:creationId xmlns:a16="http://schemas.microsoft.com/office/drawing/2014/main" id="{D08DCDA5-6D5B-4A3E-A067-831F6A4265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3A1D32-68AC-4E22-90B7-7D3C96554D1A}"/>
              </a:ext>
            </a:extLst>
          </p:cNvPr>
          <p:cNvSpPr>
            <a:spLocks noGrp="1"/>
          </p:cNvSpPr>
          <p:nvPr>
            <p:ph type="sldNum" sz="quarter" idx="12"/>
          </p:nvPr>
        </p:nvSpPr>
        <p:spPr/>
        <p:txBody>
          <a:bodyPr/>
          <a:lstStyle/>
          <a:p>
            <a:fld id="{817BC55B-9A5C-44C6-AB41-1FE7E0AFB9FA}" type="slidenum">
              <a:rPr lang="en-US" smtClean="0"/>
              <a:t>‹#›</a:t>
            </a:fld>
            <a:endParaRPr lang="en-US"/>
          </a:p>
        </p:txBody>
      </p:sp>
    </p:spTree>
    <p:extLst>
      <p:ext uri="{BB962C8B-B14F-4D97-AF65-F5344CB8AC3E}">
        <p14:creationId xmlns:p14="http://schemas.microsoft.com/office/powerpoint/2010/main" val="3327651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4B2334-040B-4CD3-B05F-2C10C07FDD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D9D52F-99C1-4A04-A3FF-2430783711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E79039-8B3C-4B80-B4DB-A05FB06653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E225E-5E65-4765-ADD5-9548EE373A61}" type="datetimeFigureOut">
              <a:rPr lang="en-US" smtClean="0"/>
              <a:t>12/1/2022</a:t>
            </a:fld>
            <a:endParaRPr lang="en-US"/>
          </a:p>
        </p:txBody>
      </p:sp>
      <p:sp>
        <p:nvSpPr>
          <p:cNvPr id="5" name="Footer Placeholder 4">
            <a:extLst>
              <a:ext uri="{FF2B5EF4-FFF2-40B4-BE49-F238E27FC236}">
                <a16:creationId xmlns:a16="http://schemas.microsoft.com/office/drawing/2014/main" id="{96E5842E-9321-4227-973D-7C3DF74C9E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1DA207-3DD3-4714-91C5-551815D557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BC55B-9A5C-44C6-AB41-1FE7E0AFB9FA}" type="slidenum">
              <a:rPr lang="en-US" smtClean="0"/>
              <a:t>‹#›</a:t>
            </a:fld>
            <a:endParaRPr lang="en-US"/>
          </a:p>
        </p:txBody>
      </p:sp>
    </p:spTree>
    <p:extLst>
      <p:ext uri="{BB962C8B-B14F-4D97-AF65-F5344CB8AC3E}">
        <p14:creationId xmlns:p14="http://schemas.microsoft.com/office/powerpoint/2010/main" val="3228348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hyperlink" Target="mailto:payals@tahirih.org"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mailto:adin@tahirih.org" TargetMode="External"/><Relationship Id="rId3" Type="http://schemas.openxmlformats.org/officeDocument/2006/relationships/image" Target="../media/image2.gif"/><Relationship Id="rId7" Type="http://schemas.openxmlformats.org/officeDocument/2006/relationships/hyperlink" Target="mailto:anusce@tahirih.org" TargetMode="External"/><Relationship Id="rId2" Type="http://schemas.openxmlformats.org/officeDocument/2006/relationships/notesSlide" Target="../notesSlides/notesSlide23.xml"/><Relationship Id="rId1" Type="http://schemas.openxmlformats.org/officeDocument/2006/relationships/slideLayout" Target="../slideLayouts/slideLayout5.xml"/><Relationship Id="rId6" Type="http://schemas.openxmlformats.org/officeDocument/2006/relationships/hyperlink" Target="mailto:collinm@tahirih.org" TargetMode="External"/><Relationship Id="rId5" Type="http://schemas.openxmlformats.org/officeDocument/2006/relationships/hyperlink" Target="mailto:rachels@tahirih.org" TargetMode="External"/><Relationship Id="rId4" Type="http://schemas.openxmlformats.org/officeDocument/2006/relationships/hyperlink" Target="mailto:payals@tahirih.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erson posing for the camera&#10;&#10;Description automatically generated">
            <a:extLst>
              <a:ext uri="{FF2B5EF4-FFF2-40B4-BE49-F238E27FC236}">
                <a16:creationId xmlns:a16="http://schemas.microsoft.com/office/drawing/2014/main" id="{07CED02D-1D25-40BA-A396-8C5EC79030A3}"/>
              </a:ext>
            </a:extLst>
          </p:cNvPr>
          <p:cNvPicPr>
            <a:picLocks noChangeAspect="1"/>
          </p:cNvPicPr>
          <p:nvPr/>
        </p:nvPicPr>
        <p:blipFill rotWithShape="1">
          <a:blip r:embed="rId2">
            <a:extLst>
              <a:ext uri="{28A0092B-C50C-407E-A947-70E740481C1C}">
                <a14:useLocalDpi xmlns:a14="http://schemas.microsoft.com/office/drawing/2010/main" val="0"/>
              </a:ext>
            </a:extLst>
          </a:blip>
          <a:srcRect r="465"/>
          <a:stretch/>
        </p:blipFill>
        <p:spPr>
          <a:xfrm flipH="1">
            <a:off x="2817092" y="0"/>
            <a:ext cx="9374908" cy="6858000"/>
          </a:xfrm>
          <a:prstGeom prst="rect">
            <a:avLst/>
          </a:prstGeom>
        </p:spPr>
      </p:pic>
      <p:sp>
        <p:nvSpPr>
          <p:cNvPr id="23" name="Rectangle 22">
            <a:extLst>
              <a:ext uri="{FF2B5EF4-FFF2-40B4-BE49-F238E27FC236}">
                <a16:creationId xmlns:a16="http://schemas.microsoft.com/office/drawing/2014/main" id="{EE1E7A9A-A517-40B3-9DC5-9A611B9C4168}"/>
              </a:ext>
            </a:extLst>
          </p:cNvPr>
          <p:cNvSpPr/>
          <p:nvPr/>
        </p:nvSpPr>
        <p:spPr>
          <a:xfrm>
            <a:off x="0" y="0"/>
            <a:ext cx="4535055" cy="6858000"/>
          </a:xfrm>
          <a:prstGeom prst="rect">
            <a:avLst/>
          </a:prstGeom>
          <a:gradFill>
            <a:gsLst>
              <a:gs pos="46000">
                <a:srgbClr val="002E5D"/>
              </a:gs>
              <a:gs pos="100000">
                <a:srgbClr val="002E5D">
                  <a:alpha val="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24" name="Content Placeholder 2">
            <a:extLst>
              <a:ext uri="{FF2B5EF4-FFF2-40B4-BE49-F238E27FC236}">
                <a16:creationId xmlns:a16="http://schemas.microsoft.com/office/drawing/2014/main" id="{A782C142-999C-4983-8192-55C7F6662976}"/>
              </a:ext>
            </a:extLst>
          </p:cNvPr>
          <p:cNvSpPr txBox="1">
            <a:spLocks/>
          </p:cNvSpPr>
          <p:nvPr/>
        </p:nvSpPr>
        <p:spPr>
          <a:xfrm>
            <a:off x="693768" y="893851"/>
            <a:ext cx="6090145" cy="930195"/>
          </a:xfrm>
          <a:prstGeom prst="rect">
            <a:avLst/>
          </a:prstGeom>
          <a:noFill/>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US" sz="5400">
                <a:solidFill>
                  <a:srgbClr val="EABEDB"/>
                </a:solidFill>
                <a:effectLst/>
                <a:latin typeface="Franklin Gothic Demi"/>
              </a:rPr>
              <a:t>Tahirih Pro Bono Network Virtual Open House</a:t>
            </a:r>
          </a:p>
        </p:txBody>
      </p:sp>
      <p:pic>
        <p:nvPicPr>
          <p:cNvPr id="13" name="Picture 12">
            <a:extLst>
              <a:ext uri="{FF2B5EF4-FFF2-40B4-BE49-F238E27FC236}">
                <a16:creationId xmlns:a16="http://schemas.microsoft.com/office/drawing/2014/main" id="{7589B254-9F58-4355-A901-0E1D71E05B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545" y="5376763"/>
            <a:ext cx="2014540" cy="744973"/>
          </a:xfrm>
          <a:prstGeom prst="rect">
            <a:avLst/>
          </a:prstGeom>
        </p:spPr>
      </p:pic>
      <p:sp>
        <p:nvSpPr>
          <p:cNvPr id="27" name="Rectangle 26">
            <a:extLst>
              <a:ext uri="{FF2B5EF4-FFF2-40B4-BE49-F238E27FC236}">
                <a16:creationId xmlns:a16="http://schemas.microsoft.com/office/drawing/2014/main" id="{D0EDAA6E-ABCE-4061-9221-6A2EB3EA5DF7}"/>
              </a:ext>
            </a:extLst>
          </p:cNvPr>
          <p:cNvSpPr/>
          <p:nvPr/>
        </p:nvSpPr>
        <p:spPr>
          <a:xfrm>
            <a:off x="590673" y="3301557"/>
            <a:ext cx="5911393" cy="486287"/>
          </a:xfrm>
          <a:prstGeom prst="rect">
            <a:avLst/>
          </a:prstGeom>
        </p:spPr>
        <p:txBody>
          <a:bodyPr wrap="square">
            <a:spAutoFit/>
          </a:bodyPr>
          <a:lstStyle/>
          <a:p>
            <a:pPr>
              <a:lnSpc>
                <a:spcPct val="80000"/>
              </a:lnSpc>
            </a:pPr>
            <a:r>
              <a:rPr lang="en-US" sz="3200">
                <a:solidFill>
                  <a:schemeClr val="bg1"/>
                </a:solidFill>
                <a:latin typeface="Franklin Gothic Medium" panose="020B0603020102020204" pitchFamily="34" charset="0"/>
              </a:rPr>
              <a:t>November 29, 2022	</a:t>
            </a:r>
          </a:p>
        </p:txBody>
      </p:sp>
      <p:cxnSp>
        <p:nvCxnSpPr>
          <p:cNvPr id="29" name="Straight Connector 28">
            <a:extLst>
              <a:ext uri="{FF2B5EF4-FFF2-40B4-BE49-F238E27FC236}">
                <a16:creationId xmlns:a16="http://schemas.microsoft.com/office/drawing/2014/main" id="{33E23C21-AED6-4CD9-9B9D-5D8CB3D827CF}"/>
              </a:ext>
            </a:extLst>
          </p:cNvPr>
          <p:cNvCxnSpPr>
            <a:cxnSpLocks/>
          </p:cNvCxnSpPr>
          <p:nvPr/>
        </p:nvCxnSpPr>
        <p:spPr>
          <a:xfrm>
            <a:off x="693768" y="3009727"/>
            <a:ext cx="5808298" cy="0"/>
          </a:xfrm>
          <a:prstGeom prst="line">
            <a:avLst/>
          </a:prstGeom>
          <a:ln w="19050">
            <a:solidFill>
              <a:srgbClr val="92C1E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14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434497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Our Unique Pro Bono Program|</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What does co-counseling look like?</a:t>
            </a:r>
          </a:p>
        </p:txBody>
      </p:sp>
      <p:sp>
        <p:nvSpPr>
          <p:cNvPr id="2" name="TextBox 1">
            <a:extLst>
              <a:ext uri="{FF2B5EF4-FFF2-40B4-BE49-F238E27FC236}">
                <a16:creationId xmlns:a16="http://schemas.microsoft.com/office/drawing/2014/main" id="{E6148924-769E-D961-587A-4E789AF5D2B0}"/>
              </a:ext>
            </a:extLst>
          </p:cNvPr>
          <p:cNvSpPr txBox="1"/>
          <p:nvPr/>
        </p:nvSpPr>
        <p:spPr>
          <a:xfrm>
            <a:off x="265094" y="1718193"/>
            <a:ext cx="4987971" cy="4154984"/>
          </a:xfrm>
          <a:prstGeom prst="rect">
            <a:avLst/>
          </a:prstGeom>
          <a:solidFill>
            <a:srgbClr val="92C1E9"/>
          </a:solidFill>
        </p:spPr>
        <p:txBody>
          <a:bodyPr wrap="square" lIns="91440" tIns="45720" rIns="91440" bIns="45720" rtlCol="0" anchor="t">
            <a:spAutoFit/>
          </a:bodyPr>
          <a:lstStyle/>
          <a:p>
            <a:pPr marL="342900" indent="-342900">
              <a:buFont typeface="Arial" panose="020B0604020202020204" pitchFamily="34" charset="0"/>
              <a:buChar char="•"/>
            </a:pPr>
            <a:r>
              <a:rPr lang="en-US" sz="2400" dirty="0">
                <a:latin typeface="Franklin Gothic Medium"/>
              </a:rPr>
              <a:t>Kick-off call with the Tahirih  Mentor</a:t>
            </a:r>
            <a:endParaRPr lang="en-US" sz="2400" dirty="0">
              <a:latin typeface="Franklin Gothic Medium" panose="020B0603020102020204" pitchFamily="34" charset="0"/>
            </a:endParaRPr>
          </a:p>
          <a:p>
            <a:pPr marL="342900" indent="-342900">
              <a:buFont typeface="Arial" panose="020B0604020202020204" pitchFamily="34" charset="0"/>
              <a:buChar char="•"/>
            </a:pPr>
            <a:r>
              <a:rPr lang="en-US" sz="2400" dirty="0">
                <a:latin typeface="Franklin Gothic Medium"/>
              </a:rPr>
              <a:t>Ongoing strategy conversations</a:t>
            </a:r>
          </a:p>
          <a:p>
            <a:pPr marL="342900" indent="-342900">
              <a:buFont typeface="Arial" panose="020B0604020202020204" pitchFamily="34" charset="0"/>
              <a:buChar char="•"/>
            </a:pPr>
            <a:r>
              <a:rPr lang="en-US" sz="2400" dirty="0">
                <a:latin typeface="Franklin Gothic Medium"/>
              </a:rPr>
              <a:t>Review of documents and deadlines</a:t>
            </a:r>
            <a:endParaRPr lang="en-US" sz="2400" dirty="0">
              <a:latin typeface="Franklin Gothic Medium" panose="020B0603020102020204" pitchFamily="34" charset="0"/>
            </a:endParaRPr>
          </a:p>
          <a:p>
            <a:pPr marL="342900" indent="-342900">
              <a:buFont typeface="Arial" panose="020B0604020202020204" pitchFamily="34" charset="0"/>
              <a:buChar char="•"/>
            </a:pPr>
            <a:r>
              <a:rPr lang="en-US" sz="2400" dirty="0">
                <a:latin typeface="Franklin Gothic Medium"/>
              </a:rPr>
              <a:t>Support with witness preparation</a:t>
            </a:r>
          </a:p>
          <a:p>
            <a:pPr marL="342900" indent="-342900">
              <a:buFont typeface="Arial" panose="020B0604020202020204" pitchFamily="34" charset="0"/>
              <a:buChar char="•"/>
            </a:pPr>
            <a:r>
              <a:rPr lang="en-US" sz="2400" dirty="0">
                <a:latin typeface="Franklin Gothic Medium"/>
              </a:rPr>
              <a:t>Support with interview preparation</a:t>
            </a:r>
          </a:p>
          <a:p>
            <a:pPr marL="342900" indent="-342900">
              <a:buFont typeface="Arial" panose="020B0604020202020204" pitchFamily="34" charset="0"/>
              <a:buChar char="•"/>
            </a:pPr>
            <a:r>
              <a:rPr lang="en-US" sz="2400" dirty="0">
                <a:latin typeface="Franklin Gothic Medium"/>
              </a:rPr>
              <a:t>Mock hearing/interview</a:t>
            </a:r>
          </a:p>
          <a:p>
            <a:pPr marL="342900" indent="-342900">
              <a:buFont typeface="Arial" panose="020B0604020202020204" pitchFamily="34" charset="0"/>
              <a:buChar char="•"/>
            </a:pPr>
            <a:r>
              <a:rPr lang="en-US" sz="2400" dirty="0">
                <a:latin typeface="Franklin Gothic Medium"/>
              </a:rPr>
              <a:t>Access to in-house social services support for clients</a:t>
            </a:r>
          </a:p>
        </p:txBody>
      </p:sp>
      <p:sp>
        <p:nvSpPr>
          <p:cNvPr id="3" name="TextBox 2">
            <a:extLst>
              <a:ext uri="{FF2B5EF4-FFF2-40B4-BE49-F238E27FC236}">
                <a16:creationId xmlns:a16="http://schemas.microsoft.com/office/drawing/2014/main" id="{59D0AEE5-B878-4C95-F324-28273839D80C}"/>
              </a:ext>
            </a:extLst>
          </p:cNvPr>
          <p:cNvSpPr txBox="1"/>
          <p:nvPr/>
        </p:nvSpPr>
        <p:spPr>
          <a:xfrm>
            <a:off x="5714280" y="1718193"/>
            <a:ext cx="4987971" cy="3785652"/>
          </a:xfrm>
          <a:prstGeom prst="rect">
            <a:avLst/>
          </a:prstGeom>
          <a:solidFill>
            <a:srgbClr val="92C1E9"/>
          </a:solidFill>
        </p:spPr>
        <p:txBody>
          <a:bodyPr wrap="square" lIns="91440" tIns="45720" rIns="91440" bIns="45720" rtlCol="0" anchor="t">
            <a:spAutoFit/>
          </a:bodyPr>
          <a:lstStyle/>
          <a:p>
            <a:pPr marL="342900" indent="-342900">
              <a:buFont typeface="Arial" panose="020B0604020202020204" pitchFamily="34" charset="0"/>
              <a:buChar char="•"/>
            </a:pPr>
            <a:r>
              <a:rPr lang="en-US" sz="2400" dirty="0">
                <a:latin typeface="Franklin Gothic Medium"/>
              </a:rPr>
              <a:t>Training on the subject matter for all interested attorneys</a:t>
            </a:r>
            <a:endParaRPr lang="en-US" sz="2400" dirty="0">
              <a:latin typeface="Franklin Gothic Medium" panose="020B0603020102020204" pitchFamily="34" charset="0"/>
            </a:endParaRPr>
          </a:p>
          <a:p>
            <a:pPr marL="342900" indent="-342900">
              <a:buFont typeface="Arial" panose="020B0604020202020204" pitchFamily="34" charset="0"/>
              <a:buChar char="•"/>
            </a:pPr>
            <a:r>
              <a:rPr lang="en-US" sz="2400" dirty="0">
                <a:latin typeface="Franklin Gothic Medium"/>
              </a:rPr>
              <a:t>Training on Trauma Informed and client centered lawyering </a:t>
            </a:r>
          </a:p>
          <a:p>
            <a:pPr marL="342900" indent="-342900">
              <a:buFont typeface="Arial" panose="020B0604020202020204" pitchFamily="34" charset="0"/>
              <a:buChar char="•"/>
            </a:pPr>
            <a:r>
              <a:rPr lang="en-US" sz="2400" dirty="0">
                <a:latin typeface="Franklin Gothic Medium"/>
              </a:rPr>
              <a:t>Special Summer Associates Projects available</a:t>
            </a:r>
          </a:p>
          <a:p>
            <a:pPr marL="342900" indent="-342900">
              <a:buFont typeface="Arial" panose="020B0604020202020204" pitchFamily="34" charset="0"/>
              <a:buChar char="•"/>
            </a:pPr>
            <a:r>
              <a:rPr lang="en-US" sz="2400" dirty="0">
                <a:latin typeface="Franklin Gothic Medium"/>
              </a:rPr>
              <a:t>Short term project related to specific matters available</a:t>
            </a:r>
          </a:p>
          <a:p>
            <a:pPr marL="342900" indent="-342900">
              <a:buFont typeface="Arial" panose="020B0604020202020204" pitchFamily="34" charset="0"/>
              <a:buChar char="•"/>
            </a:pPr>
            <a:endParaRPr lang="en-US" sz="2400" dirty="0">
              <a:latin typeface="Franklin Gothic Medium"/>
            </a:endParaRPr>
          </a:p>
          <a:p>
            <a:pPr marL="342900" indent="-342900">
              <a:buFont typeface="Arial" panose="020B0604020202020204" pitchFamily="34" charset="0"/>
              <a:buChar char="•"/>
            </a:pPr>
            <a:endParaRPr lang="en-US" sz="2400" dirty="0">
              <a:latin typeface="Franklin Gothic Medium"/>
            </a:endParaRPr>
          </a:p>
        </p:txBody>
      </p:sp>
    </p:spTree>
    <p:extLst>
      <p:ext uri="{BB962C8B-B14F-4D97-AF65-F5344CB8AC3E}">
        <p14:creationId xmlns:p14="http://schemas.microsoft.com/office/powerpoint/2010/main" val="66549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E5D"/>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080949"/>
            <a:ext cx="1400175" cy="517782"/>
          </a:xfrm>
          <a:prstGeom prst="rect">
            <a:avLst/>
          </a:prstGeom>
        </p:spPr>
      </p:pic>
      <p:sp>
        <p:nvSpPr>
          <p:cNvPr id="12" name="Rectangle 11"/>
          <p:cNvSpPr/>
          <p:nvPr/>
        </p:nvSpPr>
        <p:spPr>
          <a:xfrm>
            <a:off x="549487" y="2890391"/>
            <a:ext cx="11093025" cy="1077218"/>
          </a:xfrm>
          <a:prstGeom prst="rect">
            <a:avLst/>
          </a:prstGeom>
        </p:spPr>
        <p:txBody>
          <a:bodyPr wrap="square">
            <a:spAutoFit/>
          </a:bodyPr>
          <a:lstStyle/>
          <a:p>
            <a:pPr algn="ctr" defTabSz="457200" eaLnBrk="0" fontAlgn="base" hangingPunct="0">
              <a:lnSpc>
                <a:spcPct val="80000"/>
              </a:lnSpc>
              <a:spcBef>
                <a:spcPct val="0"/>
              </a:spcBef>
              <a:spcAft>
                <a:spcPct val="0"/>
              </a:spcAft>
            </a:pPr>
            <a:r>
              <a:rPr lang="en-US" sz="8000">
                <a:solidFill>
                  <a:srgbClr val="EABEDB"/>
                </a:solidFill>
                <a:latin typeface="Franklin Gothic Demi" panose="020B0703020102020204" pitchFamily="34" charset="0"/>
              </a:rPr>
              <a:t>How to get involved</a:t>
            </a:r>
          </a:p>
        </p:txBody>
      </p:sp>
    </p:spTree>
    <p:extLst>
      <p:ext uri="{BB962C8B-B14F-4D97-AF65-F5344CB8AC3E}">
        <p14:creationId xmlns:p14="http://schemas.microsoft.com/office/powerpoint/2010/main" val="3338259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lIns="91440" tIns="45720" rIns="91440" bIns="45720" anchor="t">
            <a:spAutoFit/>
          </a:bodyPr>
          <a:lstStyle/>
          <a:p>
            <a:pPr defTabSz="457200" eaLnBrk="0" fontAlgn="base" hangingPunct="0">
              <a:spcBef>
                <a:spcPct val="0"/>
              </a:spcBef>
              <a:spcAft>
                <a:spcPct val="0"/>
              </a:spcAft>
            </a:pPr>
            <a:r>
              <a:rPr lang="en-US" sz="5400">
                <a:solidFill>
                  <a:srgbClr val="EABEDB"/>
                </a:solidFill>
                <a:latin typeface="Franklin Gothic Demi"/>
              </a:rPr>
              <a:t>Litigation and Policy Advocacy</a:t>
            </a:r>
          </a:p>
        </p:txBody>
      </p:sp>
      <p:sp>
        <p:nvSpPr>
          <p:cNvPr id="3" name="TextBox 2">
            <a:extLst>
              <a:ext uri="{FF2B5EF4-FFF2-40B4-BE49-F238E27FC236}">
                <a16:creationId xmlns:a16="http://schemas.microsoft.com/office/drawing/2014/main" id="{98FF7F5F-39DB-A73F-C760-C36E405175D0}"/>
              </a:ext>
            </a:extLst>
          </p:cNvPr>
          <p:cNvSpPr txBox="1"/>
          <p:nvPr/>
        </p:nvSpPr>
        <p:spPr>
          <a:xfrm>
            <a:off x="833858" y="2235781"/>
            <a:ext cx="10313233" cy="2246769"/>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2000" dirty="0">
                <a:latin typeface="Franklin Gothic Medium"/>
              </a:rPr>
              <a:t>Appeals: administrative/judicial</a:t>
            </a:r>
          </a:p>
          <a:p>
            <a:pPr marL="342900" indent="-342900">
              <a:buFont typeface="Arial" panose="020B0604020202020204" pitchFamily="34" charset="0"/>
              <a:buChar char="•"/>
            </a:pPr>
            <a:r>
              <a:rPr lang="en-US" sz="2000" dirty="0">
                <a:latin typeface="Franklin Gothic Medium"/>
              </a:rPr>
              <a:t>Impact litigation</a:t>
            </a:r>
          </a:p>
          <a:p>
            <a:pPr marL="342900" indent="-342900">
              <a:buFont typeface="Arial" panose="020B0604020202020204" pitchFamily="34" charset="0"/>
              <a:buChar char="•"/>
            </a:pPr>
            <a:r>
              <a:rPr lang="en-US" sz="2000" dirty="0">
                <a:latin typeface="Franklin Gothic Medium"/>
              </a:rPr>
              <a:t>FOIA work</a:t>
            </a:r>
          </a:p>
          <a:p>
            <a:pPr marL="342900" indent="-342900">
              <a:buFont typeface="Arial" panose="020B0604020202020204" pitchFamily="34" charset="0"/>
              <a:buChar char="•"/>
            </a:pPr>
            <a:r>
              <a:rPr lang="en-US" sz="2000" dirty="0">
                <a:latin typeface="Franklin Gothic Medium"/>
              </a:rPr>
              <a:t>Regulatory comments</a:t>
            </a:r>
          </a:p>
          <a:p>
            <a:pPr marL="342900" indent="-342900">
              <a:buFont typeface="Arial" panose="020B0604020202020204" pitchFamily="34" charset="0"/>
              <a:buChar char="•"/>
            </a:pPr>
            <a:r>
              <a:rPr lang="en-US" sz="2000" dirty="0">
                <a:latin typeface="Franklin Gothic Medium"/>
              </a:rPr>
              <a:t>Amicus briefing</a:t>
            </a:r>
          </a:p>
          <a:p>
            <a:pPr marL="342900" indent="-342900">
              <a:buFont typeface="Arial" panose="020B0604020202020204" pitchFamily="34" charset="0"/>
              <a:buChar char="•"/>
            </a:pPr>
            <a:r>
              <a:rPr lang="en-US" sz="2000" dirty="0">
                <a:latin typeface="Franklin Gothic Medium"/>
              </a:rPr>
              <a:t>Please reach out to Rachel Sheridan if interested: rachels@tahirih.org</a:t>
            </a:r>
            <a:endParaRPr lang="en-US" dirty="0">
              <a:latin typeface="Franklin Gothic Medium" panose="020B0603020102020204" pitchFamily="34" charset="0"/>
            </a:endParaRPr>
          </a:p>
          <a:p>
            <a:pPr marL="342900" indent="-342900">
              <a:buFont typeface="Arial" panose="020B0604020202020204" pitchFamily="34" charset="0"/>
              <a:buChar char="•"/>
            </a:pPr>
            <a:endParaRPr lang="en-US" sz="2000" dirty="0">
              <a:latin typeface="Franklin Gothic Medium"/>
            </a:endParaRPr>
          </a:p>
        </p:txBody>
      </p:sp>
    </p:spTree>
    <p:extLst>
      <p:ext uri="{BB962C8B-B14F-4D97-AF65-F5344CB8AC3E}">
        <p14:creationId xmlns:p14="http://schemas.microsoft.com/office/powerpoint/2010/main" val="1143079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San Francisco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833858" y="2235781"/>
            <a:ext cx="10313233" cy="2554545"/>
          </a:xfrm>
          <a:prstGeom prst="rect">
            <a:avLst/>
          </a:prstGeom>
          <a:noFill/>
        </p:spPr>
        <p:txBody>
          <a:bodyPr wrap="square" lIns="91440" tIns="45720" rIns="91440" bIns="45720" rtlCol="0" anchor="t">
            <a:spAutoFit/>
          </a:bodyPr>
          <a:lstStyle/>
          <a:p>
            <a:r>
              <a:rPr lang="en-US" sz="2000" i="1" dirty="0">
                <a:ea typeface="+mn-lt"/>
                <a:cs typeface="+mn-lt"/>
              </a:rPr>
              <a:t>J, a 31-year-old citizen of Guatemala, has suffered domestic violence in his past relationship where the abusive partner attempted to assault him with a knife. Due to the ex-partner’s severe anger issue, children were taken away from her and arrest was made. The ex-partner also sent sever threats and sent a group of men to assault J. The threats continue and she continues to stalk J and his family. </a:t>
            </a:r>
            <a:r>
              <a:rPr lang="en-US" sz="2000" b="1" i="1" dirty="0">
                <a:ea typeface="+mn-lt"/>
                <a:cs typeface="+mn-lt"/>
              </a:rPr>
              <a:t>J and his daughters finally fled to the United States and are currently in a removal proceeding with an individual hearing scheduled on May 20, 2024, at the San Francisco Immigration Court. J will need assistance with country conditions expert witness, and a psychological evaluation. J, a Spanish speaker, will need an interpreter.</a:t>
            </a:r>
            <a:r>
              <a:rPr lang="en-US" sz="2000" i="1" dirty="0">
                <a:ea typeface="+mn-lt"/>
                <a:cs typeface="+mn-lt"/>
              </a:rPr>
              <a:t> </a:t>
            </a:r>
            <a:endParaRPr lang="en-US" dirty="0"/>
          </a:p>
        </p:txBody>
      </p:sp>
    </p:spTree>
    <p:extLst>
      <p:ext uri="{BB962C8B-B14F-4D97-AF65-F5344CB8AC3E}">
        <p14:creationId xmlns:p14="http://schemas.microsoft.com/office/powerpoint/2010/main" val="2112548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San Francisco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813310" y="2021657"/>
            <a:ext cx="10313233" cy="3170099"/>
          </a:xfrm>
          <a:prstGeom prst="rect">
            <a:avLst/>
          </a:prstGeom>
          <a:noFill/>
        </p:spPr>
        <p:txBody>
          <a:bodyPr wrap="square" lIns="91440" tIns="45720" rIns="91440" bIns="45720" rtlCol="0" anchor="t">
            <a:spAutoFit/>
          </a:bodyPr>
          <a:lstStyle/>
          <a:p>
            <a:pPr algn="just"/>
            <a:r>
              <a:rPr lang="en-US" sz="2000" i="1" dirty="0">
                <a:ea typeface="+mn-lt"/>
                <a:cs typeface="+mn-lt"/>
              </a:rPr>
              <a:t>G, a 17-year-old, citizen of Guatemala was subjected to (multiple) sexual assault, physical abuse, and emotional abuse in the form of insults and threats by her uncle. She decided to flee to the United States in May 2021, from fear that the uncle would kill her. G survived sexual assault by her half-brother in the United States, whom she stayed with after being released from the ORR custody. She reported the sexual assault to Daly City Station and has cooperated with the law enforcement. </a:t>
            </a:r>
            <a:r>
              <a:rPr lang="en-US" sz="2000" b="1" i="1" dirty="0">
                <a:ea typeface="+mn-lt"/>
                <a:cs typeface="+mn-lt"/>
              </a:rPr>
              <a:t>G is eligible for U Visa. G, a Spanish speaker, will need an interpreter. G will need assistance with a psychological evaluation. G will also need representation in the Affirmative Asylum filing while Tahirih is currently working on skeletal application to avoid any further delay. G has missed one year filing deadline; however, she may be able to argue the extraordinary circumstances exception.</a:t>
            </a:r>
            <a:endParaRPr lang="en-US" b="1" i="1" dirty="0"/>
          </a:p>
        </p:txBody>
      </p:sp>
    </p:spTree>
    <p:extLst>
      <p:ext uri="{BB962C8B-B14F-4D97-AF65-F5344CB8AC3E}">
        <p14:creationId xmlns:p14="http://schemas.microsoft.com/office/powerpoint/2010/main" val="234851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San Francisco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833858" y="2235781"/>
            <a:ext cx="10313233" cy="1938992"/>
          </a:xfrm>
          <a:prstGeom prst="rect">
            <a:avLst/>
          </a:prstGeom>
          <a:noFill/>
        </p:spPr>
        <p:txBody>
          <a:bodyPr wrap="square" lIns="91440" tIns="45720" rIns="91440" bIns="45720" rtlCol="0" anchor="t">
            <a:spAutoFit/>
          </a:bodyPr>
          <a:lstStyle/>
          <a:p>
            <a:pPr algn="just"/>
            <a:r>
              <a:rPr lang="en-US" sz="2000" i="1" dirty="0">
                <a:ea typeface="+mn-lt"/>
                <a:cs typeface="+mn-lt"/>
              </a:rPr>
              <a:t>N, a 40-year-old, citizen of Mexico who came to the United States with her ex-partner in October 2005. N’s ex-partner became physically abusive throughout their 10-year relationship and sexually molested their minor daughter in the United States. N has reported the incident to Redwood City Police Department. </a:t>
            </a:r>
            <a:r>
              <a:rPr lang="en-US" sz="2000" b="1" i="1" dirty="0">
                <a:ea typeface="+mn-lt"/>
                <a:cs typeface="+mn-lt"/>
              </a:rPr>
              <a:t>N needs assistance in completing a U visa application and a psychological evaluation for herself and both children. N prefers to work with female attorneys, speaks Spanish, would need an interpreter. </a:t>
            </a:r>
            <a:endParaRPr lang="en-US" b="1" i="1" dirty="0">
              <a:ea typeface="+mn-lt"/>
              <a:cs typeface="+mn-lt"/>
            </a:endParaRPr>
          </a:p>
        </p:txBody>
      </p:sp>
    </p:spTree>
    <p:extLst>
      <p:ext uri="{BB962C8B-B14F-4D97-AF65-F5344CB8AC3E}">
        <p14:creationId xmlns:p14="http://schemas.microsoft.com/office/powerpoint/2010/main" val="980365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San Francisco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936600" y="1582660"/>
            <a:ext cx="10313233" cy="6247864"/>
          </a:xfrm>
          <a:prstGeom prst="rect">
            <a:avLst/>
          </a:prstGeom>
          <a:noFill/>
        </p:spPr>
        <p:txBody>
          <a:bodyPr wrap="square" lIns="91440" tIns="45720" rIns="91440" bIns="45720" rtlCol="0" anchor="t">
            <a:spAutoFit/>
          </a:bodyPr>
          <a:lstStyle/>
          <a:p>
            <a:pPr algn="just"/>
            <a:r>
              <a:rPr lang="en-US" sz="2000" i="1" dirty="0">
                <a:ea typeface="+mn-lt"/>
                <a:cs typeface="+mn-lt"/>
              </a:rPr>
              <a:t>More SF Office Case Opportunities can be found at </a:t>
            </a:r>
            <a:r>
              <a:rPr lang="en-US" sz="2000" b="1" i="1" dirty="0">
                <a:ea typeface="+mn-lt"/>
                <a:cs typeface="+mn-lt"/>
              </a:rPr>
              <a:t>Paladin Platform</a:t>
            </a:r>
            <a:r>
              <a:rPr lang="en-US" sz="2000" i="1" dirty="0">
                <a:ea typeface="+mn-lt"/>
                <a:cs typeface="+mn-lt"/>
              </a:rPr>
              <a:t> or by emailing Payal at </a:t>
            </a:r>
            <a:r>
              <a:rPr lang="en-US" sz="2000" i="1" dirty="0">
                <a:ea typeface="+mn-lt"/>
                <a:cs typeface="+mn-lt"/>
                <a:hlinkClick r:id="rId4"/>
              </a:rPr>
              <a:t>payals@tahirih.org</a:t>
            </a:r>
            <a:r>
              <a:rPr lang="en-US" sz="2000" i="1" dirty="0">
                <a:ea typeface="+mn-lt"/>
                <a:cs typeface="+mn-lt"/>
              </a:rPr>
              <a:t>, and our periodic Newsletter. If you are not a receiving </a:t>
            </a:r>
            <a:r>
              <a:rPr lang="en-US" sz="2000" i="1" dirty="0" err="1">
                <a:ea typeface="+mn-lt"/>
                <a:cs typeface="+mn-lt"/>
              </a:rPr>
              <a:t>ProBono</a:t>
            </a:r>
            <a:r>
              <a:rPr lang="en-US" sz="2000" i="1" dirty="0">
                <a:ea typeface="+mn-lt"/>
                <a:cs typeface="+mn-lt"/>
              </a:rPr>
              <a:t> Newsletter, please contact us. </a:t>
            </a:r>
            <a:endParaRPr lang="en-US" dirty="0">
              <a:ea typeface="+mn-lt"/>
              <a:cs typeface="+mn-lt"/>
            </a:endParaRPr>
          </a:p>
          <a:p>
            <a:pPr algn="just"/>
            <a:endParaRPr lang="en-US" sz="2000" i="1" dirty="0">
              <a:ea typeface="+mn-lt"/>
              <a:cs typeface="+mn-lt"/>
            </a:endParaRPr>
          </a:p>
          <a:p>
            <a:pPr algn="just"/>
            <a:r>
              <a:rPr lang="en-US" sz="2000" i="1" dirty="0"/>
              <a:t>Our upcoming project include:  </a:t>
            </a:r>
          </a:p>
          <a:p>
            <a:pPr algn="just"/>
            <a:endParaRPr lang="en-US" sz="2000" i="1" dirty="0"/>
          </a:p>
          <a:p>
            <a:pPr algn="just"/>
            <a:r>
              <a:rPr lang="en-US" sz="2000" i="1" dirty="0"/>
              <a:t>1. Country Condition Research (Mexico, Guatemala, El Salvador) -The research focus on </a:t>
            </a:r>
            <a:r>
              <a:rPr lang="en-US" sz="2000" dirty="0">
                <a:ea typeface="+mn-lt"/>
                <a:cs typeface="+mn-lt"/>
              </a:rPr>
              <a:t>written documents that help explain the danger and lack of protection in these country for survivors of gender-based violence; include reports from human rights organizations, newspaper articles, or government publications that can be used to explain the circumstances that exist in the country of origin. (Opportunity for Non- Attorneys/Attorneys)</a:t>
            </a:r>
            <a:endParaRPr lang="en-US" sz="2000" i="1" dirty="0"/>
          </a:p>
          <a:p>
            <a:pPr algn="just"/>
            <a:endParaRPr lang="en-US" sz="2000" i="1" dirty="0"/>
          </a:p>
          <a:p>
            <a:pPr algn="just"/>
            <a:r>
              <a:rPr lang="en-US" sz="2000" i="1" dirty="0"/>
              <a:t>2. Employment Authorization Clinic – Assisting clients with renewing their application for work authorization and filing fee waiver application. (Opportunity for Non-</a:t>
            </a:r>
            <a:r>
              <a:rPr lang="en-US" sz="2000" i="1" dirty="0" err="1"/>
              <a:t>Attpornys</a:t>
            </a:r>
            <a:r>
              <a:rPr lang="en-US" sz="2000" i="1" dirty="0"/>
              <a:t>/Attorneys)</a:t>
            </a:r>
          </a:p>
          <a:p>
            <a:pPr algn="just"/>
            <a:endParaRPr lang="en-US" sz="2000" i="1" dirty="0"/>
          </a:p>
          <a:p>
            <a:pPr algn="just"/>
            <a:endParaRPr lang="en-US" sz="2000" i="1" dirty="0"/>
          </a:p>
          <a:p>
            <a:pPr algn="just"/>
            <a:endParaRPr lang="en-US" sz="2000" i="1" dirty="0"/>
          </a:p>
          <a:p>
            <a:pPr algn="just"/>
            <a:endParaRPr lang="en-US" sz="2000" i="1" dirty="0"/>
          </a:p>
          <a:p>
            <a:pPr algn="just"/>
            <a:endParaRPr lang="en-US" sz="2000" i="1" dirty="0"/>
          </a:p>
          <a:p>
            <a:pPr algn="just"/>
            <a:endParaRPr lang="en-US" sz="2000" i="1" dirty="0"/>
          </a:p>
        </p:txBody>
      </p:sp>
    </p:spTree>
    <p:extLst>
      <p:ext uri="{BB962C8B-B14F-4D97-AF65-F5344CB8AC3E}">
        <p14:creationId xmlns:p14="http://schemas.microsoft.com/office/powerpoint/2010/main" val="823500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San Francisco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741391" y="1722073"/>
            <a:ext cx="10313233" cy="6863417"/>
          </a:xfrm>
          <a:prstGeom prst="rect">
            <a:avLst/>
          </a:prstGeom>
          <a:noFill/>
        </p:spPr>
        <p:txBody>
          <a:bodyPr wrap="square" lIns="91440" tIns="45720" rIns="91440" bIns="45720" rtlCol="0" anchor="t">
            <a:spAutoFit/>
          </a:bodyPr>
          <a:lstStyle/>
          <a:p>
            <a:pPr algn="just"/>
            <a:r>
              <a:rPr lang="en-US" sz="2000" i="1" dirty="0">
                <a:ea typeface="+mn-lt"/>
                <a:cs typeface="+mn-lt"/>
              </a:rPr>
              <a:t>3. Adjustment of Status Clinic: Assisting clients in preparing application for permanent residency, that would provide them a path to citizenship and family unification. (Opportunity for Attorneys)</a:t>
            </a:r>
            <a:endParaRPr lang="en-US" sz="2000" dirty="0">
              <a:ea typeface="+mn-lt"/>
              <a:cs typeface="+mn-lt"/>
            </a:endParaRPr>
          </a:p>
          <a:p>
            <a:pPr algn="just"/>
            <a:endParaRPr lang="en-US" sz="2000" dirty="0">
              <a:ea typeface="+mn-lt"/>
              <a:cs typeface="+mn-lt"/>
            </a:endParaRPr>
          </a:p>
          <a:p>
            <a:pPr algn="just"/>
            <a:r>
              <a:rPr lang="en-US" sz="2000" i="1" dirty="0">
                <a:ea typeface="+mn-lt"/>
                <a:cs typeface="+mn-lt"/>
              </a:rPr>
              <a:t>4. U Visa Application Assistance Clinic: Assisting victims of crime in applying for Immigration remedy with USCIS in affirmative form, that would provide them an opportunity for work authorization, driver licenses, social security and a path to residency in the United States. (Opportunity for Attorneys and Non Attorneys- team)</a:t>
            </a:r>
            <a:endParaRPr lang="en-US" sz="2000" dirty="0">
              <a:ea typeface="+mn-lt"/>
              <a:cs typeface="+mn-lt"/>
            </a:endParaRPr>
          </a:p>
          <a:p>
            <a:pPr algn="just"/>
            <a:endParaRPr lang="en-US" sz="2000" dirty="0">
              <a:ea typeface="+mn-lt"/>
              <a:cs typeface="+mn-lt"/>
            </a:endParaRPr>
          </a:p>
          <a:p>
            <a:pPr algn="just"/>
            <a:r>
              <a:rPr lang="en-US" sz="2000" i="1" dirty="0">
                <a:ea typeface="+mn-lt"/>
                <a:cs typeface="+mn-lt"/>
              </a:rPr>
              <a:t>5. VAWA Self Petition Application Assistance Clinic- Assisting victims of domestic violence by an abusive US Citizen/ LPR spouse or child or parent by filing affirmative relief at USCIS, allowing such survivors a path free from violence (Opportunity for Attorneys and Non Attorneys- team)</a:t>
            </a:r>
            <a:endParaRPr lang="en-US" sz="2000" dirty="0">
              <a:ea typeface="+mn-lt"/>
              <a:cs typeface="+mn-lt"/>
            </a:endParaRPr>
          </a:p>
          <a:p>
            <a:pPr algn="just"/>
            <a:endParaRPr lang="en-US" sz="2000" i="1" dirty="0">
              <a:ea typeface="+mn-lt"/>
              <a:cs typeface="+mn-lt"/>
            </a:endParaRPr>
          </a:p>
          <a:p>
            <a:pPr algn="just"/>
            <a:endParaRPr lang="en-US" sz="2000" dirty="0">
              <a:ea typeface="+mn-lt"/>
              <a:cs typeface="+mn-lt"/>
            </a:endParaRPr>
          </a:p>
          <a:p>
            <a:pPr algn="just"/>
            <a:endParaRPr lang="en-US" sz="2000" i="1" dirty="0"/>
          </a:p>
          <a:p>
            <a:pPr algn="just"/>
            <a:endParaRPr lang="en-US" sz="2000" i="1" dirty="0"/>
          </a:p>
          <a:p>
            <a:pPr algn="just"/>
            <a:endParaRPr lang="en-US" sz="2000" i="1" dirty="0"/>
          </a:p>
          <a:p>
            <a:pPr algn="just"/>
            <a:endParaRPr lang="en-US" sz="2000" i="1" dirty="0"/>
          </a:p>
          <a:p>
            <a:pPr algn="just"/>
            <a:endParaRPr lang="en-US" sz="2000" i="1" dirty="0"/>
          </a:p>
          <a:p>
            <a:pPr algn="just"/>
            <a:endParaRPr lang="en-US" sz="2000" i="1" dirty="0"/>
          </a:p>
          <a:p>
            <a:pPr algn="just"/>
            <a:endParaRPr lang="en-US" sz="2000" i="1" dirty="0"/>
          </a:p>
        </p:txBody>
      </p:sp>
    </p:spTree>
    <p:extLst>
      <p:ext uri="{BB962C8B-B14F-4D97-AF65-F5344CB8AC3E}">
        <p14:creationId xmlns:p14="http://schemas.microsoft.com/office/powerpoint/2010/main" val="1640632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Atlanta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833858" y="2235781"/>
            <a:ext cx="10313233" cy="3477875"/>
          </a:xfrm>
          <a:prstGeom prst="rect">
            <a:avLst/>
          </a:prstGeom>
          <a:noFill/>
        </p:spPr>
        <p:txBody>
          <a:bodyPr wrap="square" lIns="91440" tIns="45720" rIns="91440" bIns="45720" rtlCol="0" anchor="t">
            <a:spAutoFit/>
          </a:bodyPr>
          <a:lstStyle/>
          <a:p>
            <a:pPr>
              <a:buFont typeface="Arial" panose="020B0604020202020204" pitchFamily="34" charset="0"/>
              <a:buChar char="•"/>
            </a:pPr>
            <a:r>
              <a:rPr lang="en-US" sz="2000" i="1" dirty="0">
                <a:latin typeface="Franklin Gothic Book"/>
              </a:rPr>
              <a:t>G is a 28-year-old citizen of Honduras who fled to the United States with her husband and two daughters in August 2021, after a relative was killed by gang violence. G's husband had been physically abusive toward her throughout their 8-year marriage, including after the family arrived in the Atlanta area. In October of 2021, G's husband sexually assaulted both of their daughters. G and her daughters </a:t>
            </a:r>
            <a:r>
              <a:rPr lang="en-US" sz="2000" i="1" dirty="0">
                <a:ea typeface="+mn-lt"/>
                <a:cs typeface="+mn-lt"/>
              </a:rPr>
              <a:t>took refuge with a neighbor, called the Atlanta Police Department and reported the crime. The perpetrator is still a fugitive. G is in immigration proceedings but does not yet have a master calendar hearing date set. G received certification of her U visa case in November 2022. </a:t>
            </a:r>
            <a:r>
              <a:rPr lang="en-US" sz="2000" b="1" i="1" dirty="0">
                <a:ea typeface="+mn-lt"/>
                <a:cs typeface="+mn-lt"/>
              </a:rPr>
              <a:t>G needs assistance in completing a U visa application and will also need representation in removal proceedings, including a country conditions expert witness and a psychological evaluation for herself and both children</a:t>
            </a:r>
            <a:r>
              <a:rPr lang="en-US" sz="2000" i="1" dirty="0">
                <a:ea typeface="+mn-lt"/>
                <a:cs typeface="+mn-lt"/>
              </a:rPr>
              <a:t>. </a:t>
            </a:r>
            <a:r>
              <a:rPr lang="en-US" sz="2000" b="1" i="1" dirty="0">
                <a:ea typeface="+mn-lt"/>
                <a:cs typeface="+mn-lt"/>
              </a:rPr>
              <a:t>G prefers to communicate in Spanish</a:t>
            </a:r>
            <a:r>
              <a:rPr lang="en-US" sz="2000" i="1" dirty="0">
                <a:ea typeface="+mn-lt"/>
                <a:cs typeface="+mn-lt"/>
              </a:rPr>
              <a:t>.</a:t>
            </a:r>
            <a:endParaRPr lang="en-US" sz="2000" i="1" dirty="0"/>
          </a:p>
        </p:txBody>
      </p:sp>
    </p:spTree>
    <p:extLst>
      <p:ext uri="{BB962C8B-B14F-4D97-AF65-F5344CB8AC3E}">
        <p14:creationId xmlns:p14="http://schemas.microsoft.com/office/powerpoint/2010/main" val="1392519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Atlanta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833858" y="2235781"/>
            <a:ext cx="10313233" cy="3170099"/>
          </a:xfrm>
          <a:prstGeom prst="rect">
            <a:avLst/>
          </a:prstGeom>
          <a:noFill/>
        </p:spPr>
        <p:txBody>
          <a:bodyPr wrap="square" lIns="91440" tIns="45720" rIns="91440" bIns="45720" rtlCol="0" anchor="t">
            <a:spAutoFit/>
          </a:bodyPr>
          <a:lstStyle/>
          <a:p>
            <a:pPr>
              <a:buFont typeface="Arial" panose="020B0604020202020204" pitchFamily="34" charset="0"/>
              <a:buChar char="•"/>
            </a:pPr>
            <a:r>
              <a:rPr lang="en-US" sz="2000" i="1" dirty="0">
                <a:latin typeface="Franklin Gothic Book"/>
              </a:rPr>
              <a:t>D is a 28-year-old citizen of Jamaica. D identifies as a lesbian. She fled to the United States in May of 2022 after being sexually assaulted by her supervisor at work. She had previously suffered multiple physical assaults and threats of sexual violence from men claiming they would "fix" her sexuality. She relocated multiple times within the country seeking a safe place to live, but was persecuted and threatened wherever she went. She reported her sexual assault to the police, who took no action. D states that it is not safe for her to return to Jamaica, as the police refuse to protect queer women from identity-related violence. </a:t>
            </a:r>
            <a:r>
              <a:rPr lang="en-US" sz="2000" b="1" i="1" dirty="0">
                <a:latin typeface="Franklin Gothic Book"/>
              </a:rPr>
              <a:t>D is in removal proceedings, with a master calendar hearing date of April 11, 2024. She needs assistance with applying for asylum prior to the one-year anniversary of her arrival in the United States, as well as representation in removal proceedings</a:t>
            </a:r>
            <a:r>
              <a:rPr lang="en-US" sz="2000" i="1" dirty="0">
                <a:latin typeface="Franklin Gothic Book"/>
              </a:rPr>
              <a:t>.</a:t>
            </a:r>
          </a:p>
        </p:txBody>
      </p:sp>
    </p:spTree>
    <p:extLst>
      <p:ext uri="{BB962C8B-B14F-4D97-AF65-F5344CB8AC3E}">
        <p14:creationId xmlns:p14="http://schemas.microsoft.com/office/powerpoint/2010/main" val="211908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3" name="Rectangle 12">
            <a:extLst>
              <a:ext uri="{FF2B5EF4-FFF2-40B4-BE49-F238E27FC236}">
                <a16:creationId xmlns:a16="http://schemas.microsoft.com/office/drawing/2014/main" id="{BBDC2CEE-CC0A-4FA4-96A5-3D4A85282E70}"/>
              </a:ext>
            </a:extLst>
          </p:cNvPr>
          <p:cNvSpPr/>
          <p:nvPr/>
        </p:nvSpPr>
        <p:spPr>
          <a:xfrm>
            <a:off x="1170083" y="2204552"/>
            <a:ext cx="9867644" cy="3034677"/>
          </a:xfrm>
          <a:prstGeom prst="rect">
            <a:avLst/>
          </a:prstGeom>
        </p:spPr>
        <p:txBody>
          <a:bodyPr wrap="square" lIns="91440" tIns="45720" rIns="91440" bIns="45720" anchor="t">
            <a:spAutoFit/>
          </a:bodyPr>
          <a:lstStyle/>
          <a:p>
            <a:pPr marL="457200" indent="-457200">
              <a:lnSpc>
                <a:spcPct val="90000"/>
              </a:lnSpc>
              <a:spcAft>
                <a:spcPts val="1200"/>
              </a:spcAft>
              <a:buClr>
                <a:srgbClr val="92C1E9"/>
              </a:buClr>
              <a:buFont typeface="Arial" panose="020B0604020202020204" pitchFamily="34" charset="0"/>
              <a:buChar char="•"/>
            </a:pPr>
            <a:r>
              <a:rPr lang="en-US" sz="2800" dirty="0">
                <a:solidFill>
                  <a:srgbClr val="002E5D"/>
                </a:solidFill>
                <a:latin typeface="Franklin Gothic Medium"/>
              </a:rPr>
              <a:t>Payal Sinha, </a:t>
            </a:r>
            <a:r>
              <a:rPr lang="en-US" sz="2800" i="1" dirty="0">
                <a:solidFill>
                  <a:srgbClr val="002E5D"/>
                </a:solidFill>
                <a:latin typeface="Franklin Gothic Medium"/>
              </a:rPr>
              <a:t>Managing Attorney </a:t>
            </a:r>
            <a:r>
              <a:rPr lang="en-US" sz="2800" dirty="0">
                <a:solidFill>
                  <a:srgbClr val="002E5D"/>
                </a:solidFill>
                <a:latin typeface="Franklin Gothic Medium"/>
              </a:rPr>
              <a:t>(Bay Area Office)</a:t>
            </a:r>
          </a:p>
          <a:p>
            <a:pPr marL="457200" indent="-457200">
              <a:lnSpc>
                <a:spcPct val="90000"/>
              </a:lnSpc>
              <a:spcAft>
                <a:spcPts val="1200"/>
              </a:spcAft>
              <a:buClr>
                <a:srgbClr val="92C1E9"/>
              </a:buClr>
              <a:buFont typeface="Arial" panose="020B0604020202020204" pitchFamily="34" charset="0"/>
              <a:buChar char="•"/>
            </a:pPr>
            <a:r>
              <a:rPr lang="en-US" sz="2800" dirty="0">
                <a:solidFill>
                  <a:srgbClr val="002E5D"/>
                </a:solidFill>
                <a:latin typeface="Franklin Gothic Medium"/>
              </a:rPr>
              <a:t>Rachel Sheridan, </a:t>
            </a:r>
            <a:r>
              <a:rPr lang="en-US" sz="2800" i="1" dirty="0">
                <a:solidFill>
                  <a:srgbClr val="002E5D"/>
                </a:solidFill>
                <a:latin typeface="Franklin Gothic Medium"/>
              </a:rPr>
              <a:t>Litigation Counsel</a:t>
            </a:r>
            <a:r>
              <a:rPr lang="en-US" sz="2800" dirty="0">
                <a:solidFill>
                  <a:srgbClr val="002E5D"/>
                </a:solidFill>
                <a:latin typeface="Franklin Gothic Medium"/>
              </a:rPr>
              <a:t> (Bay Area Office)</a:t>
            </a:r>
          </a:p>
          <a:p>
            <a:pPr marL="457200" indent="-457200">
              <a:lnSpc>
                <a:spcPct val="90000"/>
              </a:lnSpc>
              <a:spcAft>
                <a:spcPts val="1200"/>
              </a:spcAft>
              <a:buClr>
                <a:srgbClr val="92C1E9"/>
              </a:buClr>
              <a:buFont typeface="Arial" panose="020B0604020202020204" pitchFamily="34" charset="0"/>
              <a:buChar char="•"/>
            </a:pPr>
            <a:r>
              <a:rPr lang="en-US" sz="2800" dirty="0">
                <a:solidFill>
                  <a:srgbClr val="002E5D"/>
                </a:solidFill>
                <a:latin typeface="Franklin Gothic Medium"/>
              </a:rPr>
              <a:t>Collin Mickle, </a:t>
            </a:r>
            <a:r>
              <a:rPr lang="en-US" sz="2800" i="1" dirty="0">
                <a:solidFill>
                  <a:srgbClr val="002E5D"/>
                </a:solidFill>
                <a:latin typeface="Franklin Gothic Medium"/>
              </a:rPr>
              <a:t>Managing Attorney</a:t>
            </a:r>
            <a:r>
              <a:rPr lang="en-US" sz="2800" dirty="0">
                <a:solidFill>
                  <a:srgbClr val="002E5D"/>
                </a:solidFill>
                <a:latin typeface="Franklin Gothic Medium"/>
              </a:rPr>
              <a:t> (Atlanta Office)</a:t>
            </a:r>
          </a:p>
          <a:p>
            <a:pPr marL="457200" indent="-457200">
              <a:lnSpc>
                <a:spcPct val="90000"/>
              </a:lnSpc>
              <a:spcAft>
                <a:spcPts val="1200"/>
              </a:spcAft>
              <a:buClr>
                <a:srgbClr val="92C1E9"/>
              </a:buClr>
              <a:buFont typeface="Arial" panose="020B0604020202020204" pitchFamily="34" charset="0"/>
              <a:buChar char="•"/>
            </a:pPr>
            <a:r>
              <a:rPr lang="en-US" sz="2800" dirty="0" err="1">
                <a:solidFill>
                  <a:srgbClr val="002E5D"/>
                </a:solidFill>
                <a:latin typeface="Franklin Gothic Medium"/>
              </a:rPr>
              <a:t>Anusce</a:t>
            </a:r>
            <a:r>
              <a:rPr lang="en-US" sz="2800" dirty="0">
                <a:solidFill>
                  <a:srgbClr val="002E5D"/>
                </a:solidFill>
                <a:latin typeface="Franklin Gothic Medium"/>
              </a:rPr>
              <a:t> Sanai, </a:t>
            </a:r>
            <a:r>
              <a:rPr lang="en-US" sz="2800" i="1" dirty="0">
                <a:solidFill>
                  <a:srgbClr val="002E5D"/>
                </a:solidFill>
                <a:latin typeface="Franklin Gothic Medium"/>
              </a:rPr>
              <a:t>Managing Attorney </a:t>
            </a:r>
            <a:r>
              <a:rPr lang="en-US" sz="2800" dirty="0">
                <a:solidFill>
                  <a:srgbClr val="002E5D"/>
                </a:solidFill>
                <a:latin typeface="Franklin Gothic Medium"/>
              </a:rPr>
              <a:t>(GDC-B Regional Office)</a:t>
            </a:r>
          </a:p>
          <a:p>
            <a:pPr marL="457200" indent="-457200">
              <a:lnSpc>
                <a:spcPct val="90000"/>
              </a:lnSpc>
              <a:spcAft>
                <a:spcPts val="1200"/>
              </a:spcAft>
              <a:buClr>
                <a:srgbClr val="92C1E9"/>
              </a:buClr>
              <a:buFont typeface="Arial" panose="020B0604020202020204" pitchFamily="34" charset="0"/>
              <a:buChar char="•"/>
            </a:pPr>
            <a:r>
              <a:rPr lang="en-US" sz="2800" dirty="0">
                <a:solidFill>
                  <a:srgbClr val="002E5D"/>
                </a:solidFill>
                <a:latin typeface="Franklin Gothic Medium"/>
              </a:rPr>
              <a:t>Adilene Nunez Huang, </a:t>
            </a:r>
            <a:r>
              <a:rPr lang="en-US" sz="2800" i="1" dirty="0">
                <a:solidFill>
                  <a:srgbClr val="002E5D"/>
                </a:solidFill>
                <a:latin typeface="Franklin Gothic Medium"/>
              </a:rPr>
              <a:t>Co-Director of Client Advocacy, Legal Services </a:t>
            </a:r>
            <a:r>
              <a:rPr lang="en-US" sz="2800" dirty="0">
                <a:solidFill>
                  <a:srgbClr val="002E5D"/>
                </a:solidFill>
                <a:latin typeface="Franklin Gothic Medium"/>
              </a:rPr>
              <a:t>(Falls Church Office)</a:t>
            </a:r>
          </a:p>
        </p:txBody>
      </p:sp>
      <p:sp>
        <p:nvSpPr>
          <p:cNvPr id="11" name="Rectangle 10">
            <a:extLst>
              <a:ext uri="{FF2B5EF4-FFF2-40B4-BE49-F238E27FC236}">
                <a16:creationId xmlns:a16="http://schemas.microsoft.com/office/drawing/2014/main" id="{D2F5995D-C9DB-4681-A79B-93B956DF4C3E}"/>
              </a:ext>
            </a:extLst>
          </p:cNvPr>
          <p:cNvSpPr/>
          <p:nvPr/>
        </p:nvSpPr>
        <p:spPr>
          <a:xfrm>
            <a:off x="374511" y="6285802"/>
            <a:ext cx="3222613"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Today’s Presenters|</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0"/>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Today’s Presenters</a:t>
            </a:r>
          </a:p>
        </p:txBody>
      </p:sp>
    </p:spTree>
    <p:extLst>
      <p:ext uri="{BB962C8B-B14F-4D97-AF65-F5344CB8AC3E}">
        <p14:creationId xmlns:p14="http://schemas.microsoft.com/office/powerpoint/2010/main" val="1487412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Greater DC-Baltimore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736393" y="1633269"/>
            <a:ext cx="10313233" cy="3970318"/>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i="1">
                <a:ea typeface="+mn-lt"/>
                <a:cs typeface="+mn-lt"/>
              </a:rPr>
              <a:t>C, a 32-year old citizen of El Salvador survived child sexual abuse by her half-brother and severe domestic violence from her former partner in El Salvador. C’s ex-partner attempted to kill C in 2021, which resulted in a criminal proceeding against him in El Salvador. C continued to receive threats of death from her ex-partner and fled to the U.S. in late 2021. Upon arriving to the U.S., C and her daughter were trapped in a labor trafficking situation by C’s cousins and aunt, who forced C and her daughter to sleep on the floor of a laundry room, denied them ability to regularly bathe, and insulted and threatened them while forcing C to work to pay off a $16,000 debt paid for C and her daughter’s journey to the U.S.</a:t>
            </a:r>
            <a:r>
              <a:rPr lang="en-US" b="1" i="1">
                <a:ea typeface="+mn-lt"/>
                <a:cs typeface="+mn-lt"/>
              </a:rPr>
              <a:t> C needs assistance with applying for a T-Visa and due to her victimization in the U.S. C will also need representation in the Affirmative Asylum filing and the possible consequence of an EOIR referral. Tahirih is vetting the matter for further clarity in strategy. C’s daughter will need representation in removal proceedings should her NTA be filed with the Immigration Court. C prefers to work with female attorneys. We believe C will need a country conditions expert witness, and a psychological evaluation. C, a Spanish speaker, will need an interpreter. C will also require financial assistance for transportation to meet with the legal team in Falls Church or DC.</a:t>
            </a:r>
            <a:r>
              <a:rPr lang="en-US">
                <a:ea typeface="+mn-lt"/>
                <a:cs typeface="+mn-lt"/>
              </a:rPr>
              <a:t> </a:t>
            </a:r>
            <a:endParaRPr lang="en-US"/>
          </a:p>
        </p:txBody>
      </p:sp>
    </p:spTree>
    <p:extLst>
      <p:ext uri="{BB962C8B-B14F-4D97-AF65-F5344CB8AC3E}">
        <p14:creationId xmlns:p14="http://schemas.microsoft.com/office/powerpoint/2010/main" val="126430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Greater DC-Baltimore Opportunities</a:t>
            </a:r>
          </a:p>
        </p:txBody>
      </p:sp>
      <p:sp>
        <p:nvSpPr>
          <p:cNvPr id="3" name="TextBox 2">
            <a:extLst>
              <a:ext uri="{FF2B5EF4-FFF2-40B4-BE49-F238E27FC236}">
                <a16:creationId xmlns:a16="http://schemas.microsoft.com/office/drawing/2014/main" id="{98FF7F5F-39DB-A73F-C760-C36E405175D0}"/>
              </a:ext>
            </a:extLst>
          </p:cNvPr>
          <p:cNvSpPr txBox="1"/>
          <p:nvPr/>
        </p:nvSpPr>
        <p:spPr>
          <a:xfrm>
            <a:off x="736393" y="1633269"/>
            <a:ext cx="10313233" cy="4401205"/>
          </a:xfrm>
          <a:prstGeom prst="rect">
            <a:avLst/>
          </a:prstGeom>
          <a:noFill/>
        </p:spPr>
        <p:txBody>
          <a:bodyPr wrap="square" lIns="91440" tIns="45720" rIns="91440" bIns="45720" rtlCol="0" anchor="t">
            <a:spAutoFit/>
          </a:bodyPr>
          <a:lstStyle/>
          <a:p>
            <a:pPr algn="ctr"/>
            <a:r>
              <a:rPr lang="en-US" sz="2800" b="1" dirty="0"/>
              <a:t>SHORT TERM PROJECTS</a:t>
            </a:r>
            <a:endParaRPr lang="en-US" dirty="0"/>
          </a:p>
          <a:p>
            <a:endParaRPr lang="en-US"/>
          </a:p>
          <a:p>
            <a:pPr marL="285750" indent="-285750">
              <a:buFont typeface="Arial"/>
              <a:buChar char="•"/>
            </a:pPr>
            <a:r>
              <a:rPr lang="en-US" b="1" u="sng" dirty="0"/>
              <a:t>Affirmative Asylum- Country Condition Research for FGM in Kenya</a:t>
            </a:r>
            <a:r>
              <a:rPr lang="en-US" dirty="0"/>
              <a:t>: </a:t>
            </a:r>
            <a:r>
              <a:rPr lang="en-US" dirty="0">
                <a:ea typeface="+mn-lt"/>
                <a:cs typeface="+mn-lt"/>
              </a:rPr>
              <a:t>Client a young citizen of Kenya, highly educated and an uncut woman, was sent to the United States to attend a conference as an excuse to escape her grandfather who had begun to make plans for her circumcision in anticipation of her forced marriage to a 76-year-old man who already has three wives. Client's matter needs assistance with completing the documents necessary for her affirmative asylum matter currently pending with the Asylum Office in Arlington, VA.</a:t>
            </a:r>
          </a:p>
          <a:p>
            <a:pPr marL="285750" indent="-285750">
              <a:buFont typeface="Arial"/>
              <a:buChar char="•"/>
            </a:pPr>
            <a:r>
              <a:rPr lang="en-US" b="1" u="sng" dirty="0">
                <a:ea typeface="+mn-lt"/>
                <a:cs typeface="+mn-lt"/>
              </a:rPr>
              <a:t>Pre-Hearing Brief Draf for Defensive Asylum Case (pending)</a:t>
            </a:r>
            <a:r>
              <a:rPr lang="en-US" dirty="0">
                <a:ea typeface="+mn-lt"/>
                <a:cs typeface="+mn-lt"/>
              </a:rPr>
              <a:t>: Hearing is set for March 20, 2023 in the Baltimore Immigration Court. Client was raped by her father in Honduras and had a child by him. She also spoke out against the gangs who have since attacked and severely injured that child. Client's one year deadline has passed but there is a changed circumstances argument based on her father’s death threats in the U.S. and his departure back to Honduras. The Tahirih attorney needs assistance in the drafting of the pre-hearing brief (first draft review needs to be on 01.15). All evidence is already collected. Sample briefs available</a:t>
            </a:r>
          </a:p>
        </p:txBody>
      </p:sp>
    </p:spTree>
    <p:extLst>
      <p:ext uri="{BB962C8B-B14F-4D97-AF65-F5344CB8AC3E}">
        <p14:creationId xmlns:p14="http://schemas.microsoft.com/office/powerpoint/2010/main" val="61104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331238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How to Get Involved|</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830997"/>
          </a:xfrm>
          <a:prstGeom prst="rect">
            <a:avLst/>
          </a:prstGeom>
        </p:spPr>
        <p:txBody>
          <a:bodyPr wrap="square" lIns="91440" tIns="45720" rIns="91440" bIns="45720" anchor="t">
            <a:spAutoFit/>
          </a:bodyPr>
          <a:lstStyle/>
          <a:p>
            <a:pPr defTabSz="457200" eaLnBrk="0" fontAlgn="base" hangingPunct="0">
              <a:spcBef>
                <a:spcPct val="0"/>
              </a:spcBef>
              <a:spcAft>
                <a:spcPct val="0"/>
              </a:spcAft>
            </a:pPr>
            <a:r>
              <a:rPr lang="en-US" sz="4800" dirty="0">
                <a:solidFill>
                  <a:srgbClr val="EABEDB"/>
                </a:solidFill>
                <a:latin typeface="Franklin Gothic Demi"/>
              </a:rPr>
              <a:t>FIND OUR OPPORTUNITIES ON PALADIN</a:t>
            </a:r>
            <a:endParaRPr lang="en-US" sz="4800" dirty="0">
              <a:solidFill>
                <a:srgbClr val="EABEDB"/>
              </a:solidFill>
              <a:latin typeface="Franklin Gothic Demi" panose="020B0703020102020204" pitchFamily="34" charset="0"/>
            </a:endParaRPr>
          </a:p>
        </p:txBody>
      </p:sp>
      <p:sp>
        <p:nvSpPr>
          <p:cNvPr id="3" name="TextBox 2">
            <a:extLst>
              <a:ext uri="{FF2B5EF4-FFF2-40B4-BE49-F238E27FC236}">
                <a16:creationId xmlns:a16="http://schemas.microsoft.com/office/drawing/2014/main" id="{98FF7F5F-39DB-A73F-C760-C36E405175D0}"/>
              </a:ext>
            </a:extLst>
          </p:cNvPr>
          <p:cNvSpPr txBox="1"/>
          <p:nvPr/>
        </p:nvSpPr>
        <p:spPr>
          <a:xfrm>
            <a:off x="787748" y="2512754"/>
            <a:ext cx="10313233" cy="1815882"/>
          </a:xfrm>
          <a:prstGeom prst="rect">
            <a:avLst/>
          </a:prstGeom>
          <a:noFill/>
        </p:spPr>
        <p:txBody>
          <a:bodyPr wrap="square" lIns="91440" tIns="45720" rIns="91440" bIns="45720" rtlCol="0" anchor="t">
            <a:spAutoFit/>
          </a:bodyPr>
          <a:lstStyle/>
          <a:p>
            <a:pPr algn="ctr"/>
            <a:r>
              <a:rPr lang="en-US" sz="2800" dirty="0">
                <a:ea typeface="+mn-lt"/>
                <a:cs typeface="+mn-lt"/>
              </a:rPr>
              <a:t>Follow this link to see the listed opportunities </a:t>
            </a:r>
            <a:endParaRPr lang="en-US" dirty="0">
              <a:ea typeface="+mn-lt"/>
              <a:cs typeface="+mn-lt"/>
            </a:endParaRPr>
          </a:p>
          <a:p>
            <a:pPr algn="ctr"/>
            <a:r>
              <a:rPr lang="en-US" sz="2800" dirty="0">
                <a:ea typeface="+mn-lt"/>
                <a:cs typeface="+mn-lt"/>
              </a:rPr>
              <a:t>and to express an interest. </a:t>
            </a:r>
            <a:endParaRPr lang="en-US">
              <a:ea typeface="+mn-lt"/>
              <a:cs typeface="+mn-lt"/>
            </a:endParaRPr>
          </a:p>
          <a:p>
            <a:pPr algn="ctr"/>
            <a:endParaRPr lang="en-US" sz="2800" dirty="0">
              <a:ea typeface="+mn-lt"/>
              <a:cs typeface="+mn-lt"/>
            </a:endParaRPr>
          </a:p>
          <a:p>
            <a:pPr algn="ctr"/>
            <a:r>
              <a:rPr lang="en-US" sz="2800" dirty="0">
                <a:ea typeface="+mn-lt"/>
                <a:cs typeface="+mn-lt"/>
              </a:rPr>
              <a:t>https://app.joinpaladin.com/tahirih-justice-center-2/opportunities</a:t>
            </a:r>
            <a:endParaRPr lang="en-US"/>
          </a:p>
        </p:txBody>
      </p:sp>
    </p:spTree>
    <p:extLst>
      <p:ext uri="{BB962C8B-B14F-4D97-AF65-F5344CB8AC3E}">
        <p14:creationId xmlns:p14="http://schemas.microsoft.com/office/powerpoint/2010/main" val="385830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E5D"/>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080949"/>
            <a:ext cx="1400175" cy="517782"/>
          </a:xfrm>
          <a:prstGeom prst="rect">
            <a:avLst/>
          </a:prstGeom>
        </p:spPr>
      </p:pic>
      <p:sp>
        <p:nvSpPr>
          <p:cNvPr id="12" name="Rectangle 11"/>
          <p:cNvSpPr/>
          <p:nvPr/>
        </p:nvSpPr>
        <p:spPr>
          <a:xfrm>
            <a:off x="549487" y="2890391"/>
            <a:ext cx="11093025" cy="830997"/>
          </a:xfrm>
          <a:prstGeom prst="rect">
            <a:avLst/>
          </a:prstGeom>
        </p:spPr>
        <p:txBody>
          <a:bodyPr wrap="square">
            <a:spAutoFit/>
          </a:bodyPr>
          <a:lstStyle/>
          <a:p>
            <a:pPr algn="ctr" defTabSz="457200" eaLnBrk="0" fontAlgn="base" hangingPunct="0">
              <a:lnSpc>
                <a:spcPct val="80000"/>
              </a:lnSpc>
              <a:spcBef>
                <a:spcPct val="0"/>
              </a:spcBef>
              <a:spcAft>
                <a:spcPct val="0"/>
              </a:spcAft>
            </a:pPr>
            <a:r>
              <a:rPr lang="en-US" sz="6000">
                <a:solidFill>
                  <a:srgbClr val="EABEDB"/>
                </a:solidFill>
                <a:latin typeface="Franklin Gothic Demi" panose="020B0703020102020204" pitchFamily="34" charset="0"/>
              </a:rPr>
              <a:t>Thank you!</a:t>
            </a:r>
          </a:p>
        </p:txBody>
      </p:sp>
    </p:spTree>
    <p:extLst>
      <p:ext uri="{BB962C8B-B14F-4D97-AF65-F5344CB8AC3E}">
        <p14:creationId xmlns:p14="http://schemas.microsoft.com/office/powerpoint/2010/main" val="2532426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3" name="Rectangle 12">
            <a:extLst>
              <a:ext uri="{FF2B5EF4-FFF2-40B4-BE49-F238E27FC236}">
                <a16:creationId xmlns:a16="http://schemas.microsoft.com/office/drawing/2014/main" id="{BBDC2CEE-CC0A-4FA4-96A5-3D4A85282E70}"/>
              </a:ext>
            </a:extLst>
          </p:cNvPr>
          <p:cNvSpPr/>
          <p:nvPr/>
        </p:nvSpPr>
        <p:spPr>
          <a:xfrm>
            <a:off x="2095571" y="2581161"/>
            <a:ext cx="8016668" cy="3342453"/>
          </a:xfrm>
          <a:prstGeom prst="rect">
            <a:avLst/>
          </a:prstGeom>
        </p:spPr>
        <p:txBody>
          <a:bodyPr wrap="square">
            <a:spAutoFit/>
          </a:bodyPr>
          <a:lstStyle/>
          <a:p>
            <a:pPr>
              <a:lnSpc>
                <a:spcPct val="90000"/>
              </a:lnSpc>
              <a:spcAft>
                <a:spcPts val="1200"/>
              </a:spcAft>
              <a:buClr>
                <a:srgbClr val="92C1E9"/>
              </a:buClr>
            </a:pPr>
            <a:r>
              <a:rPr lang="en-US" sz="2400">
                <a:solidFill>
                  <a:srgbClr val="002E5D"/>
                </a:solidFill>
                <a:latin typeface="Franklin Gothic Medium" panose="020B0603020102020204" pitchFamily="34" charset="0"/>
              </a:rPr>
              <a:t>Payal Sinha (San Francisco): </a:t>
            </a:r>
            <a:r>
              <a:rPr lang="en-US" sz="2400">
                <a:solidFill>
                  <a:srgbClr val="002E5D"/>
                </a:solidFill>
                <a:latin typeface="Franklin Gothic Medium" panose="020B0603020102020204" pitchFamily="34" charset="0"/>
                <a:hlinkClick r:id="rId4"/>
              </a:rPr>
              <a:t>payals@tahirih.org</a:t>
            </a:r>
            <a:endParaRPr lang="en-US" sz="2400">
              <a:solidFill>
                <a:srgbClr val="002E5D"/>
              </a:solidFill>
              <a:latin typeface="Franklin Gothic Medium" panose="020B0603020102020204" pitchFamily="34" charset="0"/>
            </a:endParaRPr>
          </a:p>
          <a:p>
            <a:pPr>
              <a:lnSpc>
                <a:spcPct val="90000"/>
              </a:lnSpc>
              <a:spcAft>
                <a:spcPts val="1200"/>
              </a:spcAft>
              <a:buClr>
                <a:srgbClr val="92C1E9"/>
              </a:buClr>
            </a:pPr>
            <a:r>
              <a:rPr lang="en-US" sz="2400">
                <a:solidFill>
                  <a:srgbClr val="002E5D"/>
                </a:solidFill>
                <a:latin typeface="Franklin Gothic Medium" panose="020B0603020102020204" pitchFamily="34" charset="0"/>
              </a:rPr>
              <a:t>Rachel Sheridan (Litigation): </a:t>
            </a:r>
            <a:r>
              <a:rPr lang="en-US" sz="2400">
                <a:solidFill>
                  <a:srgbClr val="002E5D"/>
                </a:solidFill>
                <a:latin typeface="Franklin Gothic Medium" panose="020B0603020102020204" pitchFamily="34" charset="0"/>
                <a:hlinkClick r:id="rId5"/>
              </a:rPr>
              <a:t>rachels@tahirih.org</a:t>
            </a:r>
            <a:endParaRPr lang="en-US" sz="2400">
              <a:solidFill>
                <a:srgbClr val="002E5D"/>
              </a:solidFill>
              <a:latin typeface="Franklin Gothic Medium" panose="020B0603020102020204" pitchFamily="34" charset="0"/>
            </a:endParaRPr>
          </a:p>
          <a:p>
            <a:pPr>
              <a:lnSpc>
                <a:spcPct val="90000"/>
              </a:lnSpc>
              <a:spcAft>
                <a:spcPts val="1200"/>
              </a:spcAft>
              <a:buClr>
                <a:srgbClr val="92C1E9"/>
              </a:buClr>
            </a:pPr>
            <a:r>
              <a:rPr lang="en-US" sz="2400">
                <a:solidFill>
                  <a:srgbClr val="002E5D"/>
                </a:solidFill>
                <a:latin typeface="Franklin Gothic Medium" panose="020B0603020102020204" pitchFamily="34" charset="0"/>
              </a:rPr>
              <a:t>Collin Mickle (Atlanta): </a:t>
            </a:r>
            <a:r>
              <a:rPr lang="en-US" sz="2400">
                <a:solidFill>
                  <a:srgbClr val="002E5D"/>
                </a:solidFill>
                <a:latin typeface="Franklin Gothic Medium" panose="020B0603020102020204" pitchFamily="34" charset="0"/>
                <a:hlinkClick r:id="rId6"/>
              </a:rPr>
              <a:t>collinm@tahirih.org</a:t>
            </a:r>
            <a:endParaRPr lang="en-US" sz="2400">
              <a:solidFill>
                <a:srgbClr val="002E5D"/>
              </a:solidFill>
              <a:latin typeface="Franklin Gothic Medium" panose="020B0603020102020204" pitchFamily="34" charset="0"/>
            </a:endParaRPr>
          </a:p>
          <a:p>
            <a:pPr>
              <a:lnSpc>
                <a:spcPct val="90000"/>
              </a:lnSpc>
              <a:spcAft>
                <a:spcPts val="1200"/>
              </a:spcAft>
              <a:buClr>
                <a:srgbClr val="92C1E9"/>
              </a:buClr>
            </a:pPr>
            <a:r>
              <a:rPr lang="en-US" sz="2400">
                <a:solidFill>
                  <a:srgbClr val="002E5D"/>
                </a:solidFill>
                <a:latin typeface="Franklin Gothic Medium" panose="020B0603020102020204" pitchFamily="34" charset="0"/>
              </a:rPr>
              <a:t>Anusce Sanai (Greater DC-Baltimore): </a:t>
            </a:r>
            <a:r>
              <a:rPr lang="en-US" sz="2400">
                <a:solidFill>
                  <a:srgbClr val="002E5D"/>
                </a:solidFill>
                <a:latin typeface="Franklin Gothic Medium" panose="020B0603020102020204" pitchFamily="34" charset="0"/>
                <a:hlinkClick r:id="rId7"/>
              </a:rPr>
              <a:t>anusce@tahirih.org</a:t>
            </a:r>
            <a:r>
              <a:rPr lang="en-US" sz="2400">
                <a:solidFill>
                  <a:srgbClr val="002E5D"/>
                </a:solidFill>
                <a:latin typeface="Franklin Gothic Medium" panose="020B0603020102020204" pitchFamily="34" charset="0"/>
              </a:rPr>
              <a:t> </a:t>
            </a:r>
          </a:p>
          <a:p>
            <a:pPr>
              <a:lnSpc>
                <a:spcPct val="90000"/>
              </a:lnSpc>
              <a:spcAft>
                <a:spcPts val="1200"/>
              </a:spcAft>
              <a:buClr>
                <a:srgbClr val="92C1E9"/>
              </a:buClr>
            </a:pPr>
            <a:r>
              <a:rPr lang="en-US" sz="2400">
                <a:solidFill>
                  <a:srgbClr val="002E5D"/>
                </a:solidFill>
                <a:latin typeface="Franklin Gothic Medium" panose="020B0603020102020204" pitchFamily="34" charset="0"/>
              </a:rPr>
              <a:t>Adilene Nunez Huang (Falls Church): </a:t>
            </a:r>
            <a:r>
              <a:rPr lang="en-US" sz="2400">
                <a:solidFill>
                  <a:srgbClr val="002E5D"/>
                </a:solidFill>
                <a:latin typeface="Franklin Gothic Medium" panose="020B0603020102020204" pitchFamily="34" charset="0"/>
                <a:hlinkClick r:id="rId8"/>
              </a:rPr>
              <a:t>adin@tahirih.org</a:t>
            </a:r>
            <a:r>
              <a:rPr lang="en-US" sz="2400">
                <a:solidFill>
                  <a:srgbClr val="002E5D"/>
                </a:solidFill>
                <a:latin typeface="Franklin Gothic Medium" panose="020B0603020102020204" pitchFamily="34" charset="0"/>
              </a:rPr>
              <a:t> </a:t>
            </a:r>
          </a:p>
          <a:p>
            <a:pPr marL="457200" indent="-457200">
              <a:lnSpc>
                <a:spcPct val="90000"/>
              </a:lnSpc>
              <a:spcAft>
                <a:spcPts val="1200"/>
              </a:spcAft>
              <a:buClr>
                <a:srgbClr val="92C1E9"/>
              </a:buClr>
              <a:buFont typeface="Arial" panose="020B0604020202020204" pitchFamily="34" charset="0"/>
              <a:buChar char="•"/>
            </a:pPr>
            <a:endParaRPr lang="en-US" sz="2400">
              <a:solidFill>
                <a:srgbClr val="002E5D"/>
              </a:solidFill>
              <a:latin typeface="Franklin Gothic Medium" panose="020B0603020102020204" pitchFamily="34" charset="0"/>
            </a:endParaRPr>
          </a:p>
          <a:p>
            <a:pPr marL="457200" indent="-457200">
              <a:lnSpc>
                <a:spcPct val="90000"/>
              </a:lnSpc>
              <a:spcAft>
                <a:spcPts val="1200"/>
              </a:spcAft>
              <a:buClr>
                <a:srgbClr val="92C1E9"/>
              </a:buClr>
              <a:buFont typeface="Arial" panose="020B0604020202020204" pitchFamily="34" charset="0"/>
              <a:buChar char="•"/>
            </a:pPr>
            <a:endParaRPr lang="en-US" sz="2400">
              <a:solidFill>
                <a:srgbClr val="002E5D"/>
              </a:solidFill>
              <a:latin typeface="Franklin Gothic Medium" panose="020B0603020102020204" pitchFamily="34" charset="0"/>
            </a:endParaRPr>
          </a:p>
        </p:txBody>
      </p:sp>
      <p:sp>
        <p:nvSpPr>
          <p:cNvPr id="11" name="Rectangle 10">
            <a:extLst>
              <a:ext uri="{FF2B5EF4-FFF2-40B4-BE49-F238E27FC236}">
                <a16:creationId xmlns:a16="http://schemas.microsoft.com/office/drawing/2014/main" id="{D2F5995D-C9DB-4681-A79B-93B956DF4C3E}"/>
              </a:ext>
            </a:extLst>
          </p:cNvPr>
          <p:cNvSpPr/>
          <p:nvPr/>
        </p:nvSpPr>
        <p:spPr>
          <a:xfrm>
            <a:off x="374511" y="6285802"/>
            <a:ext cx="2475358"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Contact us |</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0"/>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Reach Out to Us</a:t>
            </a:r>
          </a:p>
        </p:txBody>
      </p:sp>
    </p:spTree>
    <p:extLst>
      <p:ext uri="{BB962C8B-B14F-4D97-AF65-F5344CB8AC3E}">
        <p14:creationId xmlns:p14="http://schemas.microsoft.com/office/powerpoint/2010/main" val="136214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212B5AB4-56D2-472C-BC44-C3182231215D}"/>
              </a:ext>
            </a:extLst>
          </p:cNvPr>
          <p:cNvCxnSpPr>
            <a:cxnSpLocks/>
          </p:cNvCxnSpPr>
          <p:nvPr/>
        </p:nvCxnSpPr>
        <p:spPr>
          <a:xfrm>
            <a:off x="2726626" y="1295400"/>
            <a:ext cx="0" cy="5067300"/>
          </a:xfrm>
          <a:prstGeom prst="line">
            <a:avLst/>
          </a:prstGeom>
          <a:ln w="76200">
            <a:solidFill>
              <a:srgbClr val="002A5B"/>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6" name="Rectangle 15">
            <a:extLst>
              <a:ext uri="{FF2B5EF4-FFF2-40B4-BE49-F238E27FC236}">
                <a16:creationId xmlns:a16="http://schemas.microsoft.com/office/drawing/2014/main" id="{1F921417-CCBD-4998-AC43-F31559EDF316}"/>
              </a:ext>
            </a:extLst>
          </p:cNvPr>
          <p:cNvSpPr/>
          <p:nvPr/>
        </p:nvSpPr>
        <p:spPr>
          <a:xfrm>
            <a:off x="3240989" y="1793518"/>
            <a:ext cx="6720507" cy="583720"/>
          </a:xfrm>
          <a:prstGeom prst="rect">
            <a:avLst/>
          </a:prstGeom>
          <a:solidFill>
            <a:srgbClr val="92C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id="{1E35E067-B873-4B9B-9800-D81B8B69CC23}"/>
              </a:ext>
            </a:extLst>
          </p:cNvPr>
          <p:cNvSpPr txBox="1">
            <a:spLocks/>
          </p:cNvSpPr>
          <p:nvPr/>
        </p:nvSpPr>
        <p:spPr>
          <a:xfrm>
            <a:off x="3423232" y="1903962"/>
            <a:ext cx="6066144" cy="361080"/>
          </a:xfrm>
          <a:prstGeom prst="rect">
            <a:avLst/>
          </a:prstGeom>
          <a:noFill/>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solidFill>
                  <a:srgbClr val="002E5D"/>
                </a:solidFill>
                <a:effectLst/>
                <a:latin typeface="Franklin Gothic Demi"/>
              </a:rPr>
              <a:t>Welcome</a:t>
            </a:r>
            <a:endParaRPr lang="en-US">
              <a:solidFill>
                <a:schemeClr val="bg2">
                  <a:lumMod val="10000"/>
                </a:schemeClr>
              </a:solidFill>
            </a:endParaRPr>
          </a:p>
          <a:p>
            <a:pPr marL="0" indent="0">
              <a:buNone/>
            </a:pPr>
            <a:endParaRPr lang="en-US" sz="1700">
              <a:solidFill>
                <a:srgbClr val="474236"/>
              </a:solidFill>
              <a:effectLst/>
              <a:latin typeface="Franklin Gothic Medium" panose="020B0603020102020204" pitchFamily="34" charset="0"/>
            </a:endParaRPr>
          </a:p>
        </p:txBody>
      </p:sp>
      <p:sp>
        <p:nvSpPr>
          <p:cNvPr id="4" name="Oval 3">
            <a:extLst>
              <a:ext uri="{FF2B5EF4-FFF2-40B4-BE49-F238E27FC236}">
                <a16:creationId xmlns:a16="http://schemas.microsoft.com/office/drawing/2014/main" id="{3C6BAF5F-4B0F-4020-8835-42A99B6EB5A4}"/>
              </a:ext>
            </a:extLst>
          </p:cNvPr>
          <p:cNvSpPr/>
          <p:nvPr/>
        </p:nvSpPr>
        <p:spPr>
          <a:xfrm>
            <a:off x="2559941" y="1901895"/>
            <a:ext cx="333369" cy="333369"/>
          </a:xfrm>
          <a:prstGeom prst="ellipse">
            <a:avLst/>
          </a:prstGeom>
          <a:solidFill>
            <a:srgbClr val="002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20" name="Rectangle 19">
            <a:extLst>
              <a:ext uri="{FF2B5EF4-FFF2-40B4-BE49-F238E27FC236}">
                <a16:creationId xmlns:a16="http://schemas.microsoft.com/office/drawing/2014/main" id="{79D43758-CFF5-4AA6-80DE-FB92655BE1F1}"/>
              </a:ext>
            </a:extLst>
          </p:cNvPr>
          <p:cNvSpPr/>
          <p:nvPr/>
        </p:nvSpPr>
        <p:spPr>
          <a:xfrm>
            <a:off x="3240989" y="2681774"/>
            <a:ext cx="6720507" cy="583720"/>
          </a:xfrm>
          <a:prstGeom prst="rect">
            <a:avLst/>
          </a:prstGeom>
          <a:solidFill>
            <a:srgbClr val="92C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a:extLst>
              <a:ext uri="{FF2B5EF4-FFF2-40B4-BE49-F238E27FC236}">
                <a16:creationId xmlns:a16="http://schemas.microsoft.com/office/drawing/2014/main" id="{713C6CBD-EC4C-4B9A-84F4-4C6405470206}"/>
              </a:ext>
            </a:extLst>
          </p:cNvPr>
          <p:cNvSpPr txBox="1">
            <a:spLocks/>
          </p:cNvSpPr>
          <p:nvPr/>
        </p:nvSpPr>
        <p:spPr>
          <a:xfrm>
            <a:off x="3351345" y="2787929"/>
            <a:ext cx="6208828" cy="361080"/>
          </a:xfrm>
          <a:prstGeom prst="rect">
            <a:avLst/>
          </a:prstGeom>
          <a:noFill/>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solidFill>
                  <a:srgbClr val="002E5D"/>
                </a:solidFill>
                <a:effectLst/>
                <a:latin typeface="+mj-lt"/>
              </a:rPr>
              <a:t>Introduction to Tahirih and our Impact</a:t>
            </a:r>
            <a:r>
              <a:rPr lang="en-US">
                <a:solidFill>
                  <a:schemeClr val="bg2">
                    <a:lumMod val="10000"/>
                  </a:schemeClr>
                </a:solidFill>
              </a:rPr>
              <a:t>	</a:t>
            </a:r>
          </a:p>
        </p:txBody>
      </p:sp>
      <p:sp>
        <p:nvSpPr>
          <p:cNvPr id="22" name="Oval 21">
            <a:extLst>
              <a:ext uri="{FF2B5EF4-FFF2-40B4-BE49-F238E27FC236}">
                <a16:creationId xmlns:a16="http://schemas.microsoft.com/office/drawing/2014/main" id="{189EB034-AC0A-4B25-9694-9CDC2CD0411E}"/>
              </a:ext>
            </a:extLst>
          </p:cNvPr>
          <p:cNvSpPr/>
          <p:nvPr/>
        </p:nvSpPr>
        <p:spPr>
          <a:xfrm>
            <a:off x="2559940" y="2817806"/>
            <a:ext cx="333369" cy="333369"/>
          </a:xfrm>
          <a:prstGeom prst="ellipse">
            <a:avLst/>
          </a:prstGeom>
          <a:solidFill>
            <a:srgbClr val="002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23" name="Rectangle 22">
            <a:extLst>
              <a:ext uri="{FF2B5EF4-FFF2-40B4-BE49-F238E27FC236}">
                <a16:creationId xmlns:a16="http://schemas.microsoft.com/office/drawing/2014/main" id="{26A0068C-E34B-4373-873F-D7FBAD122A52}"/>
              </a:ext>
            </a:extLst>
          </p:cNvPr>
          <p:cNvSpPr/>
          <p:nvPr/>
        </p:nvSpPr>
        <p:spPr>
          <a:xfrm>
            <a:off x="3240989" y="3544536"/>
            <a:ext cx="6720507" cy="583720"/>
          </a:xfrm>
          <a:prstGeom prst="rect">
            <a:avLst/>
          </a:prstGeom>
          <a:solidFill>
            <a:srgbClr val="92C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a:solidFill>
                  <a:srgbClr val="002E5D"/>
                </a:solidFill>
                <a:effectLst/>
                <a:latin typeface="+mj-lt"/>
              </a:rPr>
              <a:t>  Our Unique Pro Bono Program</a:t>
            </a:r>
            <a:endParaRPr lang="en-US" sz="2400">
              <a:solidFill>
                <a:srgbClr val="002E5D"/>
              </a:solidFill>
              <a:latin typeface="+mj-lt"/>
            </a:endParaRPr>
          </a:p>
        </p:txBody>
      </p:sp>
      <p:sp>
        <p:nvSpPr>
          <p:cNvPr id="25" name="Oval 24">
            <a:extLst>
              <a:ext uri="{FF2B5EF4-FFF2-40B4-BE49-F238E27FC236}">
                <a16:creationId xmlns:a16="http://schemas.microsoft.com/office/drawing/2014/main" id="{15699B0E-969F-4235-8D11-DEA0415FE14A}"/>
              </a:ext>
            </a:extLst>
          </p:cNvPr>
          <p:cNvSpPr/>
          <p:nvPr/>
        </p:nvSpPr>
        <p:spPr>
          <a:xfrm>
            <a:off x="2559940" y="3628668"/>
            <a:ext cx="333369" cy="333369"/>
          </a:xfrm>
          <a:prstGeom prst="ellipse">
            <a:avLst/>
          </a:prstGeom>
          <a:solidFill>
            <a:srgbClr val="002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26" name="Rectangle 25">
            <a:extLst>
              <a:ext uri="{FF2B5EF4-FFF2-40B4-BE49-F238E27FC236}">
                <a16:creationId xmlns:a16="http://schemas.microsoft.com/office/drawing/2014/main" id="{F27C7FA2-B69A-4E2F-BB0A-0A3C3EAF0074}"/>
              </a:ext>
            </a:extLst>
          </p:cNvPr>
          <p:cNvSpPr/>
          <p:nvPr/>
        </p:nvSpPr>
        <p:spPr>
          <a:xfrm>
            <a:off x="3240988" y="4335137"/>
            <a:ext cx="6720507" cy="583720"/>
          </a:xfrm>
          <a:prstGeom prst="rect">
            <a:avLst/>
          </a:prstGeom>
          <a:solidFill>
            <a:srgbClr val="92C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480E6A61-BC36-4537-9D5E-6BED3B3D6F26}"/>
              </a:ext>
            </a:extLst>
          </p:cNvPr>
          <p:cNvSpPr/>
          <p:nvPr/>
        </p:nvSpPr>
        <p:spPr>
          <a:xfrm>
            <a:off x="2559940" y="4396806"/>
            <a:ext cx="333369" cy="333369"/>
          </a:xfrm>
          <a:prstGeom prst="ellipse">
            <a:avLst/>
          </a:prstGeom>
          <a:solidFill>
            <a:srgbClr val="002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30" name="Rectangle 29">
            <a:extLst>
              <a:ext uri="{FF2B5EF4-FFF2-40B4-BE49-F238E27FC236}">
                <a16:creationId xmlns:a16="http://schemas.microsoft.com/office/drawing/2014/main" id="{76926EBE-6EE5-4523-B8FB-E18360C6A2DC}"/>
              </a:ext>
            </a:extLst>
          </p:cNvPr>
          <p:cNvSpPr/>
          <p:nvPr/>
        </p:nvSpPr>
        <p:spPr>
          <a:xfrm>
            <a:off x="3240989" y="5061987"/>
            <a:ext cx="6720507" cy="583720"/>
          </a:xfrm>
          <a:prstGeom prst="rect">
            <a:avLst/>
          </a:prstGeom>
          <a:solidFill>
            <a:srgbClr val="92C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42F11265-6181-4292-89A6-10F146B3DF79}"/>
              </a:ext>
            </a:extLst>
          </p:cNvPr>
          <p:cNvSpPr/>
          <p:nvPr/>
        </p:nvSpPr>
        <p:spPr>
          <a:xfrm>
            <a:off x="2559940" y="5187684"/>
            <a:ext cx="333369" cy="333369"/>
          </a:xfrm>
          <a:prstGeom prst="ellipse">
            <a:avLst/>
          </a:prstGeom>
          <a:solidFill>
            <a:srgbClr val="002A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E5D"/>
              </a:solidFill>
            </a:endParaRPr>
          </a:p>
        </p:txBody>
      </p:sp>
      <p:sp>
        <p:nvSpPr>
          <p:cNvPr id="28" name="Rectangle 27">
            <a:extLst>
              <a:ext uri="{FF2B5EF4-FFF2-40B4-BE49-F238E27FC236}">
                <a16:creationId xmlns:a16="http://schemas.microsoft.com/office/drawing/2014/main" id="{F263D8A9-8E09-47C4-B4B8-B7D15ACB7A73}"/>
              </a:ext>
            </a:extLst>
          </p:cNvPr>
          <p:cNvSpPr/>
          <p:nvPr/>
        </p:nvSpPr>
        <p:spPr>
          <a:xfrm>
            <a:off x="374511" y="6285802"/>
            <a:ext cx="2131930" cy="369332"/>
          </a:xfrm>
          <a:prstGeom prst="rect">
            <a:avLst/>
          </a:prstGeom>
        </p:spPr>
        <p:txBody>
          <a:bodyPr wrap="none" lIns="91440" tIns="45720" rIns="91440" bIns="45720" anchor="t">
            <a:spAutoFit/>
          </a:bodyPr>
          <a:lstStyle/>
          <a:p>
            <a:r>
              <a:rPr lang="en-US">
                <a:solidFill>
                  <a:srgbClr val="EABEDB"/>
                </a:solidFill>
                <a:latin typeface="Franklin Gothic Medium"/>
                <a:sym typeface="Wingdings" panose="05000000000000000000" pitchFamily="2" charset="2"/>
              </a:rPr>
              <a:t>Agenda|</a:t>
            </a:r>
            <a:r>
              <a:rPr lang="en-US">
                <a:solidFill>
                  <a:srgbClr val="EABEDB"/>
                </a:solidFill>
                <a:latin typeface="Franklin Gothic Medium"/>
              </a:rPr>
              <a:t> tahirih.org</a:t>
            </a:r>
          </a:p>
        </p:txBody>
      </p:sp>
      <p:sp>
        <p:nvSpPr>
          <p:cNvPr id="33" name="Rectangle 32">
            <a:extLst>
              <a:ext uri="{FF2B5EF4-FFF2-40B4-BE49-F238E27FC236}">
                <a16:creationId xmlns:a16="http://schemas.microsoft.com/office/drawing/2014/main" id="{DAD9F912-0280-4EC7-AEB2-527D703A6DB5}"/>
              </a:ext>
            </a:extLst>
          </p:cNvPr>
          <p:cNvSpPr/>
          <p:nvPr/>
        </p:nvSpPr>
        <p:spPr>
          <a:xfrm>
            <a:off x="0" y="0"/>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78E4A260-E789-441F-B03D-8F2E3E52EDB6}"/>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Agenda</a:t>
            </a:r>
          </a:p>
        </p:txBody>
      </p:sp>
      <p:sp>
        <p:nvSpPr>
          <p:cNvPr id="39" name="Content Placeholder 2">
            <a:extLst>
              <a:ext uri="{FF2B5EF4-FFF2-40B4-BE49-F238E27FC236}">
                <a16:creationId xmlns:a16="http://schemas.microsoft.com/office/drawing/2014/main" id="{6449010E-9A3C-4561-BD31-957244BD923E}"/>
              </a:ext>
            </a:extLst>
          </p:cNvPr>
          <p:cNvSpPr txBox="1">
            <a:spLocks/>
          </p:cNvSpPr>
          <p:nvPr/>
        </p:nvSpPr>
        <p:spPr>
          <a:xfrm>
            <a:off x="3351345" y="4391083"/>
            <a:ext cx="6208828" cy="361080"/>
          </a:xfrm>
          <a:prstGeom prst="rect">
            <a:avLst/>
          </a:prstGeom>
          <a:noFill/>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solidFill>
                  <a:srgbClr val="002E5D"/>
                </a:solidFill>
                <a:effectLst/>
                <a:latin typeface="Franklin Gothic Demi Cond"/>
              </a:rPr>
              <a:t>How to Get Involved</a:t>
            </a:r>
            <a:endParaRPr lang="en-US" sz="2400">
              <a:latin typeface="Franklin Gothic Demi Cond"/>
            </a:endParaRPr>
          </a:p>
        </p:txBody>
      </p:sp>
      <p:sp>
        <p:nvSpPr>
          <p:cNvPr id="40" name="Content Placeholder 2">
            <a:extLst>
              <a:ext uri="{FF2B5EF4-FFF2-40B4-BE49-F238E27FC236}">
                <a16:creationId xmlns:a16="http://schemas.microsoft.com/office/drawing/2014/main" id="{31A12D61-2FC5-4115-BDDB-7C945A0A2EBF}"/>
              </a:ext>
            </a:extLst>
          </p:cNvPr>
          <p:cNvSpPr txBox="1">
            <a:spLocks/>
          </p:cNvSpPr>
          <p:nvPr/>
        </p:nvSpPr>
        <p:spPr>
          <a:xfrm>
            <a:off x="3423232" y="5182421"/>
            <a:ext cx="6208828" cy="361080"/>
          </a:xfrm>
          <a:prstGeom prst="rect">
            <a:avLst/>
          </a:prstGeom>
          <a:noFill/>
          <a:ln>
            <a:noFill/>
          </a:ln>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solidFill>
                  <a:srgbClr val="002E5D"/>
                </a:solidFill>
                <a:effectLst/>
                <a:latin typeface="Franklin Gothic Demi Cond"/>
              </a:rPr>
              <a:t>Questions/Contact Information</a:t>
            </a:r>
            <a:endParaRPr lang="en-US" sz="2400">
              <a:latin typeface="Franklin Gothic Demi Cond"/>
            </a:endParaRPr>
          </a:p>
        </p:txBody>
      </p:sp>
    </p:spTree>
    <p:extLst>
      <p:ext uri="{BB962C8B-B14F-4D97-AF65-F5344CB8AC3E}">
        <p14:creationId xmlns:p14="http://schemas.microsoft.com/office/powerpoint/2010/main" val="384486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E5D"/>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080949"/>
            <a:ext cx="1400175" cy="517782"/>
          </a:xfrm>
          <a:prstGeom prst="rect">
            <a:avLst/>
          </a:prstGeom>
        </p:spPr>
      </p:pic>
      <p:sp>
        <p:nvSpPr>
          <p:cNvPr id="12" name="Rectangle 11"/>
          <p:cNvSpPr/>
          <p:nvPr/>
        </p:nvSpPr>
        <p:spPr>
          <a:xfrm>
            <a:off x="549487" y="2397948"/>
            <a:ext cx="11093025" cy="2062103"/>
          </a:xfrm>
          <a:prstGeom prst="rect">
            <a:avLst/>
          </a:prstGeom>
        </p:spPr>
        <p:txBody>
          <a:bodyPr wrap="square">
            <a:spAutoFit/>
          </a:bodyPr>
          <a:lstStyle/>
          <a:p>
            <a:pPr algn="ctr" defTabSz="457200" eaLnBrk="0" fontAlgn="base" hangingPunct="0">
              <a:lnSpc>
                <a:spcPct val="80000"/>
              </a:lnSpc>
              <a:spcBef>
                <a:spcPct val="0"/>
              </a:spcBef>
              <a:spcAft>
                <a:spcPct val="0"/>
              </a:spcAft>
            </a:pPr>
            <a:r>
              <a:rPr lang="en-US" sz="8000">
                <a:solidFill>
                  <a:srgbClr val="EABEDB"/>
                </a:solidFill>
                <a:latin typeface="Franklin Gothic Demi" panose="020B0703020102020204" pitchFamily="34" charset="0"/>
              </a:rPr>
              <a:t>Introduction to Tahirih and our Impact</a:t>
            </a:r>
          </a:p>
        </p:txBody>
      </p:sp>
    </p:spTree>
    <p:extLst>
      <p:ext uri="{BB962C8B-B14F-4D97-AF65-F5344CB8AC3E}">
        <p14:creationId xmlns:p14="http://schemas.microsoft.com/office/powerpoint/2010/main" val="3476842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5124031"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Introduction to Tahirih and Our Impact|</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Who we are</a:t>
            </a:r>
          </a:p>
        </p:txBody>
      </p:sp>
      <p:sp>
        <p:nvSpPr>
          <p:cNvPr id="3" name="TextBox 2">
            <a:extLst>
              <a:ext uri="{FF2B5EF4-FFF2-40B4-BE49-F238E27FC236}">
                <a16:creationId xmlns:a16="http://schemas.microsoft.com/office/drawing/2014/main" id="{98FF7F5F-39DB-A73F-C760-C36E405175D0}"/>
              </a:ext>
            </a:extLst>
          </p:cNvPr>
          <p:cNvSpPr txBox="1"/>
          <p:nvPr/>
        </p:nvSpPr>
        <p:spPr>
          <a:xfrm>
            <a:off x="6451757" y="1602165"/>
            <a:ext cx="4798076" cy="4524315"/>
          </a:xfrm>
          <a:prstGeom prst="rect">
            <a:avLst/>
          </a:prstGeom>
          <a:noFill/>
        </p:spPr>
        <p:txBody>
          <a:bodyPr wrap="square" rtlCol="0">
            <a:spAutoFit/>
          </a:bodyPr>
          <a:lstStyle/>
          <a:p>
            <a:pPr marL="342900" indent="-342900">
              <a:buFont typeface="Arial" panose="020B0604020202020204" pitchFamily="34" charset="0"/>
              <a:buChar char="•"/>
            </a:pPr>
            <a:r>
              <a:rPr lang="en-US" sz="2400">
                <a:latin typeface="Franklin Gothic Medium" panose="020B0603020102020204" pitchFamily="34" charset="0"/>
              </a:rPr>
              <a:t>25 years of service as a </a:t>
            </a:r>
            <a:r>
              <a:rPr lang="en-US" sz="2400" err="1">
                <a:latin typeface="Franklin Gothic Medium" panose="020B0603020102020204" pitchFamily="34" charset="0"/>
              </a:rPr>
              <a:t>Bahá’í</a:t>
            </a:r>
            <a:r>
              <a:rPr lang="en-US" sz="2400">
                <a:latin typeface="Franklin Gothic Medium" panose="020B0603020102020204" pitchFamily="34" charset="0"/>
              </a:rPr>
              <a:t> inspired organization</a:t>
            </a:r>
          </a:p>
          <a:p>
            <a:pPr marL="342900" indent="-342900">
              <a:buFont typeface="Arial" panose="020B0604020202020204" pitchFamily="34" charset="0"/>
              <a:buChar char="•"/>
            </a:pPr>
            <a:r>
              <a:rPr lang="en-US" sz="2400">
                <a:latin typeface="Franklin Gothic Medium" panose="020B0603020102020204" pitchFamily="34" charset="0"/>
              </a:rPr>
              <a:t>Our mission: serve immigrant survivors of gender-based violence</a:t>
            </a:r>
          </a:p>
          <a:p>
            <a:pPr marL="342900" indent="-342900">
              <a:buFont typeface="Arial" panose="020B0604020202020204" pitchFamily="34" charset="0"/>
              <a:buChar char="•"/>
            </a:pPr>
            <a:r>
              <a:rPr lang="en-US" sz="2400">
                <a:latin typeface="Franklin Gothic Medium" panose="020B0603020102020204" pitchFamily="34" charset="0"/>
              </a:rPr>
              <a:t>One client services team working together with the client leading </a:t>
            </a:r>
          </a:p>
          <a:p>
            <a:pPr marL="342900" indent="-342900">
              <a:buFont typeface="Arial" panose="020B0604020202020204" pitchFamily="34" charset="0"/>
              <a:buChar char="•"/>
            </a:pPr>
            <a:r>
              <a:rPr lang="en-US" sz="2400">
                <a:latin typeface="Franklin Gothic Medium" panose="020B0603020102020204" pitchFamily="34" charset="0"/>
              </a:rPr>
              <a:t>Our three-pronged approach to ensuring immigrant survivors of violence can live in safety and with dignity</a:t>
            </a:r>
          </a:p>
        </p:txBody>
      </p:sp>
      <p:pic>
        <p:nvPicPr>
          <p:cNvPr id="2" name="Content Placeholder 13">
            <a:extLst>
              <a:ext uri="{FF2B5EF4-FFF2-40B4-BE49-F238E27FC236}">
                <a16:creationId xmlns:a16="http://schemas.microsoft.com/office/drawing/2014/main" id="{9B766789-CF58-43E2-E5A3-15CACCEA14D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130" r="8113" b="4759"/>
          <a:stretch/>
        </p:blipFill>
        <p:spPr>
          <a:xfrm rot="2678549">
            <a:off x="1376079" y="1983084"/>
            <a:ext cx="3730991" cy="3711979"/>
          </a:xfrm>
          <a:prstGeom prst="rect">
            <a:avLst/>
          </a:prstGeom>
          <a:effectLst>
            <a:outerShdw blurRad="76200" dist="152400" dir="5400000" algn="t" rotWithShape="0">
              <a:prstClr val="black">
                <a:alpha val="40000"/>
              </a:prstClr>
            </a:outerShdw>
          </a:effectLst>
        </p:spPr>
      </p:pic>
    </p:spTree>
    <p:extLst>
      <p:ext uri="{BB962C8B-B14F-4D97-AF65-F5344CB8AC3E}">
        <p14:creationId xmlns:p14="http://schemas.microsoft.com/office/powerpoint/2010/main" val="35355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5124031"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Introduction to Tahirih and Our Impact|</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Our work</a:t>
            </a:r>
          </a:p>
        </p:txBody>
      </p:sp>
      <p:graphicFrame>
        <p:nvGraphicFramePr>
          <p:cNvPr id="3" name="Chart 2">
            <a:extLst>
              <a:ext uri="{FF2B5EF4-FFF2-40B4-BE49-F238E27FC236}">
                <a16:creationId xmlns:a16="http://schemas.microsoft.com/office/drawing/2014/main" id="{639836DE-08B2-16C8-7B90-3E0B4830D72F}"/>
              </a:ext>
            </a:extLst>
          </p:cNvPr>
          <p:cNvGraphicFramePr/>
          <p:nvPr>
            <p:extLst>
              <p:ext uri="{D42A27DB-BD31-4B8C-83A1-F6EECF244321}">
                <p14:modId xmlns:p14="http://schemas.microsoft.com/office/powerpoint/2010/main" val="3234999697"/>
              </p:ext>
            </p:extLst>
          </p:nvPr>
        </p:nvGraphicFramePr>
        <p:xfrm>
          <a:off x="374511" y="1815063"/>
          <a:ext cx="5765320" cy="4108551"/>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3492C246-E305-815D-2BDC-153E87029BE5}"/>
              </a:ext>
            </a:extLst>
          </p:cNvPr>
          <p:cNvSpPr txBox="1"/>
          <p:nvPr/>
        </p:nvSpPr>
        <p:spPr>
          <a:xfrm>
            <a:off x="6103905" y="2894092"/>
            <a:ext cx="1993600" cy="1938992"/>
          </a:xfrm>
          <a:prstGeom prst="rect">
            <a:avLst/>
          </a:prstGeom>
          <a:solidFill>
            <a:srgbClr val="EABEDB"/>
          </a:solidFill>
        </p:spPr>
        <p:txBody>
          <a:bodyPr wrap="square" rtlCol="0">
            <a:spAutoFit/>
          </a:bodyPr>
          <a:lstStyle/>
          <a:p>
            <a:pPr marL="342900" indent="-342900">
              <a:buFont typeface="Arial" panose="020B0604020202020204" pitchFamily="34" charset="0"/>
              <a:buChar char="•"/>
            </a:pPr>
            <a:r>
              <a:rPr lang="en-US" sz="2400">
                <a:latin typeface="Franklin Gothic Medium" panose="020B0603020102020204" pitchFamily="34" charset="0"/>
              </a:rPr>
              <a:t>Asylum</a:t>
            </a:r>
          </a:p>
          <a:p>
            <a:pPr marL="342900" indent="-342900">
              <a:buFont typeface="Arial" panose="020B0604020202020204" pitchFamily="34" charset="0"/>
              <a:buChar char="•"/>
            </a:pPr>
            <a:r>
              <a:rPr lang="en-US" sz="2400">
                <a:latin typeface="Franklin Gothic Medium" panose="020B0603020102020204" pitchFamily="34" charset="0"/>
              </a:rPr>
              <a:t>U visa</a:t>
            </a:r>
          </a:p>
          <a:p>
            <a:pPr marL="342900" indent="-342900">
              <a:buFont typeface="Arial" panose="020B0604020202020204" pitchFamily="34" charset="0"/>
              <a:buChar char="•"/>
            </a:pPr>
            <a:r>
              <a:rPr lang="en-US" sz="2400">
                <a:latin typeface="Franklin Gothic Medium" panose="020B0603020102020204" pitchFamily="34" charset="0"/>
              </a:rPr>
              <a:t>T visa</a:t>
            </a:r>
          </a:p>
          <a:p>
            <a:pPr marL="342900" indent="-342900">
              <a:buFont typeface="Arial" panose="020B0604020202020204" pitchFamily="34" charset="0"/>
              <a:buChar char="•"/>
            </a:pPr>
            <a:r>
              <a:rPr lang="en-US" sz="2400">
                <a:latin typeface="Franklin Gothic Medium" panose="020B0603020102020204" pitchFamily="34" charset="0"/>
              </a:rPr>
              <a:t>VAWA</a:t>
            </a:r>
          </a:p>
          <a:p>
            <a:pPr marL="342900" indent="-342900">
              <a:buFont typeface="Arial" panose="020B0604020202020204" pitchFamily="34" charset="0"/>
              <a:buChar char="•"/>
            </a:pPr>
            <a:r>
              <a:rPr lang="en-US" sz="2400">
                <a:latin typeface="Franklin Gothic Medium" panose="020B0603020102020204" pitchFamily="34" charset="0"/>
              </a:rPr>
              <a:t>SIJS</a:t>
            </a:r>
          </a:p>
        </p:txBody>
      </p:sp>
      <p:sp>
        <p:nvSpPr>
          <p:cNvPr id="6" name="TextBox 5">
            <a:extLst>
              <a:ext uri="{FF2B5EF4-FFF2-40B4-BE49-F238E27FC236}">
                <a16:creationId xmlns:a16="http://schemas.microsoft.com/office/drawing/2014/main" id="{A4CAE95F-E066-755E-2733-8B7B16A79F67}"/>
              </a:ext>
            </a:extLst>
          </p:cNvPr>
          <p:cNvSpPr txBox="1"/>
          <p:nvPr/>
        </p:nvSpPr>
        <p:spPr>
          <a:xfrm>
            <a:off x="7799429" y="2894092"/>
            <a:ext cx="3450404" cy="1938992"/>
          </a:xfrm>
          <a:prstGeom prst="rect">
            <a:avLst/>
          </a:prstGeom>
          <a:solidFill>
            <a:srgbClr val="EABEDB"/>
          </a:solidFill>
        </p:spPr>
        <p:txBody>
          <a:bodyPr wrap="square" rtlCol="0">
            <a:spAutoFit/>
          </a:bodyPr>
          <a:lstStyle/>
          <a:p>
            <a:pPr marL="342900" indent="-342900">
              <a:buFont typeface="Arial" panose="020B0604020202020204" pitchFamily="34" charset="0"/>
              <a:buChar char="•"/>
            </a:pPr>
            <a:r>
              <a:rPr lang="en-US" sz="2400" dirty="0">
                <a:latin typeface="Franklin Gothic Medium" panose="020B0603020102020204" pitchFamily="34" charset="0"/>
              </a:rPr>
              <a:t>Affirmative (USCIS)</a:t>
            </a:r>
          </a:p>
          <a:p>
            <a:pPr marL="342900" indent="-342900">
              <a:buFont typeface="Arial" panose="020B0604020202020204" pitchFamily="34" charset="0"/>
              <a:buChar char="•"/>
            </a:pPr>
            <a:r>
              <a:rPr lang="en-US" sz="2400" dirty="0">
                <a:latin typeface="Franklin Gothic Medium" panose="020B0603020102020204" pitchFamily="34" charset="0"/>
              </a:rPr>
              <a:t>Defensive (Immigration Court)</a:t>
            </a:r>
          </a:p>
          <a:p>
            <a:pPr marL="342900" indent="-342900">
              <a:buFont typeface="Arial" panose="020B0604020202020204" pitchFamily="34" charset="0"/>
              <a:buChar char="•"/>
            </a:pPr>
            <a:r>
              <a:rPr lang="en-US" sz="2400" dirty="0">
                <a:latin typeface="Franklin Gothic Medium" panose="020B0603020102020204" pitchFamily="34" charset="0"/>
              </a:rPr>
              <a:t>Appeals</a:t>
            </a:r>
          </a:p>
          <a:p>
            <a:pPr marL="342900" indent="-342900">
              <a:buFont typeface="Arial" panose="020B0604020202020204" pitchFamily="34" charset="0"/>
              <a:buChar char="•"/>
            </a:pPr>
            <a:r>
              <a:rPr lang="en-US" sz="2400" dirty="0">
                <a:latin typeface="Franklin Gothic Medium" panose="020B0603020102020204" pitchFamily="34" charset="0"/>
              </a:rPr>
              <a:t>Litigation</a:t>
            </a:r>
          </a:p>
        </p:txBody>
      </p:sp>
      <p:sp>
        <p:nvSpPr>
          <p:cNvPr id="10" name="TextBox 9">
            <a:extLst>
              <a:ext uri="{FF2B5EF4-FFF2-40B4-BE49-F238E27FC236}">
                <a16:creationId xmlns:a16="http://schemas.microsoft.com/office/drawing/2014/main" id="{F0B1877D-0A50-F802-F00C-73B8FC9BB7AC}"/>
              </a:ext>
            </a:extLst>
          </p:cNvPr>
          <p:cNvSpPr txBox="1"/>
          <p:nvPr/>
        </p:nvSpPr>
        <p:spPr>
          <a:xfrm>
            <a:off x="6595907" y="2137593"/>
            <a:ext cx="3953839" cy="461665"/>
          </a:xfrm>
          <a:prstGeom prst="rect">
            <a:avLst/>
          </a:prstGeom>
          <a:solidFill>
            <a:srgbClr val="EABEDB"/>
          </a:solidFill>
        </p:spPr>
        <p:txBody>
          <a:bodyPr wrap="square" rtlCol="0">
            <a:spAutoFit/>
          </a:bodyPr>
          <a:lstStyle/>
          <a:p>
            <a:pPr algn="ctr"/>
            <a:r>
              <a:rPr lang="en-US" sz="2400">
                <a:latin typeface="Franklin Gothic Medium" panose="020B0603020102020204" pitchFamily="34" charset="0"/>
              </a:rPr>
              <a:t>Types of Tahirih Cases</a:t>
            </a:r>
          </a:p>
        </p:txBody>
      </p:sp>
    </p:spTree>
    <p:extLst>
      <p:ext uri="{BB962C8B-B14F-4D97-AF65-F5344CB8AC3E}">
        <p14:creationId xmlns:p14="http://schemas.microsoft.com/office/powerpoint/2010/main" val="1966535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5124031"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Introduction to Tahirih and Our Impact|</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Our impact</a:t>
            </a:r>
          </a:p>
        </p:txBody>
      </p:sp>
      <p:pic>
        <p:nvPicPr>
          <p:cNvPr id="9" name="Picture 8" descr="A picture containing shape&#10;&#10;Description automatically generated">
            <a:extLst>
              <a:ext uri="{FF2B5EF4-FFF2-40B4-BE49-F238E27FC236}">
                <a16:creationId xmlns:a16="http://schemas.microsoft.com/office/drawing/2014/main" id="{4C4A06FF-6300-26EB-57B0-7874A150C5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8057" y="1836758"/>
            <a:ext cx="5123119" cy="4247919"/>
          </a:xfrm>
          <a:prstGeom prst="rect">
            <a:avLst/>
          </a:prstGeom>
        </p:spPr>
      </p:pic>
      <p:pic>
        <p:nvPicPr>
          <p:cNvPr id="16" name="Picture 15" descr="Chart, bar chart&#10;&#10;Description automatically generated">
            <a:extLst>
              <a:ext uri="{FF2B5EF4-FFF2-40B4-BE49-F238E27FC236}">
                <a16:creationId xmlns:a16="http://schemas.microsoft.com/office/drawing/2014/main" id="{27D92F9F-506F-59AF-3420-1DA0C9E7A77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2502" y="1548454"/>
            <a:ext cx="4576040" cy="4596258"/>
          </a:xfrm>
          <a:prstGeom prst="rect">
            <a:avLst/>
          </a:prstGeom>
        </p:spPr>
      </p:pic>
    </p:spTree>
    <p:extLst>
      <p:ext uri="{BB962C8B-B14F-4D97-AF65-F5344CB8AC3E}">
        <p14:creationId xmlns:p14="http://schemas.microsoft.com/office/powerpoint/2010/main" val="2622077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E5D"/>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080949"/>
            <a:ext cx="1400175" cy="517782"/>
          </a:xfrm>
          <a:prstGeom prst="rect">
            <a:avLst/>
          </a:prstGeom>
        </p:spPr>
      </p:pic>
      <p:sp>
        <p:nvSpPr>
          <p:cNvPr id="12" name="Rectangle 11"/>
          <p:cNvSpPr/>
          <p:nvPr/>
        </p:nvSpPr>
        <p:spPr>
          <a:xfrm>
            <a:off x="549487" y="2397948"/>
            <a:ext cx="11093025" cy="2062103"/>
          </a:xfrm>
          <a:prstGeom prst="rect">
            <a:avLst/>
          </a:prstGeom>
        </p:spPr>
        <p:txBody>
          <a:bodyPr wrap="square">
            <a:spAutoFit/>
          </a:bodyPr>
          <a:lstStyle/>
          <a:p>
            <a:pPr algn="ctr" defTabSz="457200" eaLnBrk="0" fontAlgn="base" hangingPunct="0">
              <a:lnSpc>
                <a:spcPct val="80000"/>
              </a:lnSpc>
              <a:spcBef>
                <a:spcPct val="0"/>
              </a:spcBef>
              <a:spcAft>
                <a:spcPct val="0"/>
              </a:spcAft>
            </a:pPr>
            <a:r>
              <a:rPr lang="en-US" sz="8000">
                <a:solidFill>
                  <a:srgbClr val="EABEDB"/>
                </a:solidFill>
                <a:latin typeface="Franklin Gothic Demi" panose="020B0703020102020204" pitchFamily="34" charset="0"/>
              </a:rPr>
              <a:t>Our Unique Pro Bono Program</a:t>
            </a:r>
          </a:p>
        </p:txBody>
      </p:sp>
    </p:spTree>
    <p:extLst>
      <p:ext uri="{BB962C8B-B14F-4D97-AF65-F5344CB8AC3E}">
        <p14:creationId xmlns:p14="http://schemas.microsoft.com/office/powerpoint/2010/main" val="236963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6126480"/>
            <a:ext cx="12192000" cy="731520"/>
          </a:xfrm>
          <a:prstGeom prst="rect">
            <a:avLst/>
          </a:prstGeom>
          <a:solidFill>
            <a:srgbClr val="80225F"/>
          </a:solidFill>
        </p:spPr>
        <p:txBody>
          <a:bodyPr wrap="square" rtlCol="0">
            <a:spAutoFit/>
          </a:bodyPr>
          <a:lstStyle/>
          <a:p>
            <a:pPr algn="ctr" defTabSz="457200" eaLnBrk="0" fontAlgn="base" hangingPunct="0">
              <a:spcBef>
                <a:spcPct val="0"/>
              </a:spcBef>
              <a:spcAft>
                <a:spcPct val="0"/>
              </a:spcAft>
            </a:pPr>
            <a:endParaRPr lang="en-US" sz="3200">
              <a:solidFill>
                <a:srgbClr val="FFFFFF"/>
              </a:solidFill>
              <a:effectLst>
                <a:outerShdw blurRad="38100" dist="38100" dir="2700000" algn="tl">
                  <a:srgbClr val="000000">
                    <a:alpha val="43137"/>
                  </a:srgbClr>
                </a:outerShdw>
              </a:effectLst>
              <a:latin typeface="Gill Sans MT" panose="020B05020201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49746" y="6233349"/>
            <a:ext cx="1400175" cy="517782"/>
          </a:xfrm>
          <a:prstGeom prst="rect">
            <a:avLst/>
          </a:prstGeom>
        </p:spPr>
      </p:pic>
      <p:sp>
        <p:nvSpPr>
          <p:cNvPr id="11" name="Rectangle 10">
            <a:extLst>
              <a:ext uri="{FF2B5EF4-FFF2-40B4-BE49-F238E27FC236}">
                <a16:creationId xmlns:a16="http://schemas.microsoft.com/office/drawing/2014/main" id="{D2F5995D-C9DB-4681-A79B-93B956DF4C3E}"/>
              </a:ext>
            </a:extLst>
          </p:cNvPr>
          <p:cNvSpPr/>
          <p:nvPr/>
        </p:nvSpPr>
        <p:spPr>
          <a:xfrm>
            <a:off x="374511" y="6285802"/>
            <a:ext cx="4344972" cy="369332"/>
          </a:xfrm>
          <a:prstGeom prst="rect">
            <a:avLst/>
          </a:prstGeom>
        </p:spPr>
        <p:txBody>
          <a:bodyPr wrap="none">
            <a:spAutoFit/>
          </a:bodyPr>
          <a:lstStyle/>
          <a:p>
            <a:r>
              <a:rPr lang="en-US">
                <a:solidFill>
                  <a:srgbClr val="EABEDB"/>
                </a:solidFill>
                <a:latin typeface="Franklin Gothic Medium" panose="020B0603020102020204" pitchFamily="34" charset="0"/>
                <a:sym typeface="Wingdings" panose="05000000000000000000" pitchFamily="2" charset="2"/>
              </a:rPr>
              <a:t>Our Unique Pro Bono Program|</a:t>
            </a:r>
            <a:r>
              <a:rPr lang="en-US">
                <a:solidFill>
                  <a:srgbClr val="EABEDB"/>
                </a:solidFill>
                <a:latin typeface="Franklin Gothic Medium" panose="020B0603020102020204" pitchFamily="34" charset="0"/>
              </a:rPr>
              <a:t> tahirih.org</a:t>
            </a:r>
          </a:p>
        </p:txBody>
      </p:sp>
      <p:sp>
        <p:nvSpPr>
          <p:cNvPr id="12" name="Rectangle 11">
            <a:extLst>
              <a:ext uri="{FF2B5EF4-FFF2-40B4-BE49-F238E27FC236}">
                <a16:creationId xmlns:a16="http://schemas.microsoft.com/office/drawing/2014/main" id="{CC88A382-5B76-42FF-B133-4424573C7AB7}"/>
              </a:ext>
            </a:extLst>
          </p:cNvPr>
          <p:cNvSpPr/>
          <p:nvPr/>
        </p:nvSpPr>
        <p:spPr>
          <a:xfrm>
            <a:off x="0" y="-6996"/>
            <a:ext cx="12192000" cy="1575664"/>
          </a:xfrm>
          <a:prstGeom prst="rect">
            <a:avLst/>
          </a:prstGeom>
          <a:solidFill>
            <a:srgbClr val="002E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8E33D0B-ADFF-4CD3-9087-EAFBD92220C2}"/>
              </a:ext>
            </a:extLst>
          </p:cNvPr>
          <p:cNvSpPr/>
          <p:nvPr/>
        </p:nvSpPr>
        <p:spPr>
          <a:xfrm>
            <a:off x="505338" y="326167"/>
            <a:ext cx="11197135" cy="923330"/>
          </a:xfrm>
          <a:prstGeom prst="rect">
            <a:avLst/>
          </a:prstGeom>
        </p:spPr>
        <p:txBody>
          <a:bodyPr wrap="square">
            <a:spAutoFit/>
          </a:bodyPr>
          <a:lstStyle/>
          <a:p>
            <a:pPr defTabSz="457200" eaLnBrk="0" fontAlgn="base" hangingPunct="0">
              <a:spcBef>
                <a:spcPct val="0"/>
              </a:spcBef>
              <a:spcAft>
                <a:spcPct val="0"/>
              </a:spcAft>
            </a:pPr>
            <a:r>
              <a:rPr lang="en-US" sz="5400">
                <a:solidFill>
                  <a:srgbClr val="EABEDB"/>
                </a:solidFill>
                <a:latin typeface="Franklin Gothic Demi" panose="020B0703020102020204" pitchFamily="34" charset="0"/>
              </a:rPr>
              <a:t>Our pro bono partnership model</a:t>
            </a:r>
          </a:p>
        </p:txBody>
      </p:sp>
      <p:sp>
        <p:nvSpPr>
          <p:cNvPr id="2" name="TextBox 1">
            <a:extLst>
              <a:ext uri="{FF2B5EF4-FFF2-40B4-BE49-F238E27FC236}">
                <a16:creationId xmlns:a16="http://schemas.microsoft.com/office/drawing/2014/main" id="{E6148924-769E-D961-587A-4E789AF5D2B0}"/>
              </a:ext>
            </a:extLst>
          </p:cNvPr>
          <p:cNvSpPr txBox="1"/>
          <p:nvPr/>
        </p:nvSpPr>
        <p:spPr>
          <a:xfrm>
            <a:off x="505338" y="2139414"/>
            <a:ext cx="5183808" cy="2985433"/>
          </a:xfrm>
          <a:prstGeom prst="rect">
            <a:avLst/>
          </a:prstGeom>
          <a:solidFill>
            <a:srgbClr val="92C1E9"/>
          </a:solidFill>
        </p:spPr>
        <p:txBody>
          <a:bodyPr wrap="square" lIns="91440" tIns="45720" rIns="91440" bIns="45720" rtlCol="0" anchor="t">
            <a:spAutoFit/>
          </a:bodyPr>
          <a:lstStyle/>
          <a:p>
            <a:pPr algn="ctr"/>
            <a:r>
              <a:rPr lang="en-US" sz="2400" u="sng" dirty="0">
                <a:latin typeface="Franklin Gothic Medium"/>
              </a:rPr>
              <a:t>The Co-Counsel model</a:t>
            </a:r>
          </a:p>
          <a:p>
            <a:pPr marL="342900" indent="-342900">
              <a:buFont typeface="Arial" panose="020B0604020202020204" pitchFamily="34" charset="0"/>
              <a:buChar char="•"/>
            </a:pPr>
            <a:endParaRPr lang="en-US" sz="2400">
              <a:latin typeface="Franklin Gothic Medium" panose="020B0603020102020204" pitchFamily="34" charset="0"/>
            </a:endParaRPr>
          </a:p>
          <a:p>
            <a:pPr marL="342900" indent="-342900">
              <a:buFont typeface="Arial" panose="020B0604020202020204" pitchFamily="34" charset="0"/>
              <a:buChar char="•"/>
            </a:pPr>
            <a:r>
              <a:rPr lang="en-US" sz="2000" dirty="0">
                <a:latin typeface="Franklin Gothic Medium"/>
              </a:rPr>
              <a:t>Nearly 2,000 individual pro bono attorneys in our network</a:t>
            </a:r>
          </a:p>
          <a:p>
            <a:pPr marL="342900" indent="-342900">
              <a:buFont typeface="Arial" panose="020B0604020202020204" pitchFamily="34" charset="0"/>
              <a:buChar char="•"/>
            </a:pPr>
            <a:r>
              <a:rPr lang="en-US" sz="2000" dirty="0">
                <a:latin typeface="Franklin Gothic Medium"/>
              </a:rPr>
              <a:t>56% cases currently co-counseled</a:t>
            </a:r>
          </a:p>
          <a:p>
            <a:pPr marL="342900" indent="-342900">
              <a:buFont typeface="Arial" panose="020B0604020202020204" pitchFamily="34" charset="0"/>
              <a:buChar char="•"/>
            </a:pPr>
            <a:r>
              <a:rPr lang="en-US" sz="2000" dirty="0">
                <a:latin typeface="Franklin Gothic Medium"/>
              </a:rPr>
              <a:t>Clients retain access to social services </a:t>
            </a:r>
          </a:p>
          <a:p>
            <a:pPr marL="342900" indent="-342900">
              <a:buFont typeface="Arial" panose="020B0604020202020204" pitchFamily="34" charset="0"/>
              <a:buChar char="•"/>
            </a:pPr>
            <a:r>
              <a:rPr lang="en-US" sz="2000" dirty="0">
                <a:latin typeface="Franklin Gothic Medium"/>
              </a:rPr>
              <a:t>Tahirih and Pro Bono Firm execute a co-counsel agreement prior to placing a matter</a:t>
            </a:r>
            <a:endParaRPr lang="en-US" sz="2000" dirty="0">
              <a:latin typeface="Franklin Gothic Medium" panose="020B0603020102020204" pitchFamily="34" charset="0"/>
            </a:endParaRPr>
          </a:p>
        </p:txBody>
      </p:sp>
      <p:sp>
        <p:nvSpPr>
          <p:cNvPr id="5" name="TextBox 4">
            <a:extLst>
              <a:ext uri="{FF2B5EF4-FFF2-40B4-BE49-F238E27FC236}">
                <a16:creationId xmlns:a16="http://schemas.microsoft.com/office/drawing/2014/main" id="{702AA4EB-9CDF-4351-04DB-8A87ABE35031}"/>
              </a:ext>
            </a:extLst>
          </p:cNvPr>
          <p:cNvSpPr txBox="1"/>
          <p:nvPr/>
        </p:nvSpPr>
        <p:spPr>
          <a:xfrm>
            <a:off x="6518665" y="2121255"/>
            <a:ext cx="5183808" cy="3046988"/>
          </a:xfrm>
          <a:prstGeom prst="rect">
            <a:avLst/>
          </a:prstGeom>
          <a:solidFill>
            <a:srgbClr val="92C1E9"/>
          </a:solidFill>
        </p:spPr>
        <p:txBody>
          <a:bodyPr wrap="square" lIns="91440" tIns="45720" rIns="91440" bIns="45720" rtlCol="0" anchor="t">
            <a:spAutoFit/>
          </a:bodyPr>
          <a:lstStyle/>
          <a:p>
            <a:pPr algn="ctr"/>
            <a:r>
              <a:rPr lang="en-US" sz="2400" u="sng" dirty="0">
                <a:latin typeface="Franklin Gothic Medium"/>
              </a:rPr>
              <a:t>Benefits to the pro bono attorney</a:t>
            </a:r>
          </a:p>
          <a:p>
            <a:pPr marL="342900" indent="-342900">
              <a:buFont typeface="Arial" panose="020B0604020202020204" pitchFamily="34" charset="0"/>
              <a:buChar char="•"/>
            </a:pPr>
            <a:endParaRPr lang="en-US" sz="2400">
              <a:latin typeface="Franklin Gothic Medium" panose="020B0603020102020204" pitchFamily="34" charset="0"/>
            </a:endParaRPr>
          </a:p>
          <a:p>
            <a:pPr marL="342900" indent="-342900">
              <a:buFont typeface="Arial" panose="020B0604020202020204" pitchFamily="34" charset="0"/>
              <a:buChar char="•"/>
            </a:pPr>
            <a:r>
              <a:rPr lang="en-US" sz="2000" dirty="0">
                <a:latin typeface="Franklin Gothic Medium"/>
              </a:rPr>
              <a:t>Work directly with clients</a:t>
            </a:r>
          </a:p>
          <a:p>
            <a:pPr marL="342900" indent="-342900">
              <a:buFont typeface="Arial" panose="020B0604020202020204" pitchFamily="34" charset="0"/>
              <a:buChar char="•"/>
            </a:pPr>
            <a:r>
              <a:rPr lang="en-US" sz="2000" dirty="0">
                <a:latin typeface="Franklin Gothic Medium"/>
              </a:rPr>
              <a:t>Hands-on mentorship by experts in the field and access to samples and templates</a:t>
            </a:r>
          </a:p>
          <a:p>
            <a:pPr marL="342900" indent="-342900">
              <a:buFont typeface="Arial" panose="020B0604020202020204" pitchFamily="34" charset="0"/>
              <a:buChar char="•"/>
            </a:pPr>
            <a:r>
              <a:rPr lang="en-US" sz="2000" dirty="0">
                <a:latin typeface="Franklin Gothic Medium"/>
              </a:rPr>
              <a:t>Expansion of litigation and legal writing skills </a:t>
            </a:r>
          </a:p>
          <a:p>
            <a:endParaRPr lang="en-US" sz="2000" dirty="0">
              <a:latin typeface="Franklin Gothic Medium" panose="020B0603020102020204" pitchFamily="34" charset="0"/>
            </a:endParaRPr>
          </a:p>
          <a:p>
            <a:pPr marL="342900" indent="-342900">
              <a:buFont typeface="Arial" panose="020B0604020202020204" pitchFamily="34" charset="0"/>
              <a:buChar char="•"/>
            </a:pPr>
            <a:endParaRPr lang="en-US" sz="2400">
              <a:latin typeface="Franklin Gothic Medium" panose="020B0603020102020204" pitchFamily="34" charset="0"/>
            </a:endParaRPr>
          </a:p>
        </p:txBody>
      </p:sp>
    </p:spTree>
    <p:extLst>
      <p:ext uri="{BB962C8B-B14F-4D97-AF65-F5344CB8AC3E}">
        <p14:creationId xmlns:p14="http://schemas.microsoft.com/office/powerpoint/2010/main" val="2133066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Tahirih Slideshow Colors">
      <a:dk1>
        <a:srgbClr val="002A5B"/>
      </a:dk1>
      <a:lt1>
        <a:sysClr val="window" lastClr="FFFFFF"/>
      </a:lt1>
      <a:dk2>
        <a:srgbClr val="F05E48"/>
      </a:dk2>
      <a:lt2>
        <a:srgbClr val="EDE6DA"/>
      </a:lt2>
      <a:accent1>
        <a:srgbClr val="514672"/>
      </a:accent1>
      <a:accent2>
        <a:srgbClr val="C7C64C"/>
      </a:accent2>
      <a:accent3>
        <a:srgbClr val="44AC86"/>
      </a:accent3>
      <a:accent4>
        <a:srgbClr val="474236"/>
      </a:accent4>
      <a:accent5>
        <a:srgbClr val="6D9FCB"/>
      </a:accent5>
      <a:accent6>
        <a:srgbClr val="7F283F"/>
      </a:accent6>
      <a:hlink>
        <a:srgbClr val="00438F"/>
      </a:hlink>
      <a:folHlink>
        <a:srgbClr val="00438F"/>
      </a:folHlink>
    </a:clrScheme>
    <a:fontScheme name="Tahirih Brand Fonts">
      <a:majorFont>
        <a:latin typeface="Franklin Gothic Demi Cond"/>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F5BEEF5-C223-4F51-B560-A56D541CC1DB}">
  <we:reference id="wa200000729" version="3.6.75.0" store="en-US" storeType="OMEX"/>
  <we:alternateReferences>
    <we:reference id="wa200000729" version="3.6.75.0" store="WA200000729"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86CF0AC6F33F46AEEECD1EF8C25247" ma:contentTypeVersion="12" ma:contentTypeDescription="Create a new document." ma:contentTypeScope="" ma:versionID="35d69aaa9ee79cbc9cf462e99889c3f2">
  <xsd:schema xmlns:xsd="http://www.w3.org/2001/XMLSchema" xmlns:xs="http://www.w3.org/2001/XMLSchema" xmlns:p="http://schemas.microsoft.com/office/2006/metadata/properties" xmlns:ns3="8cc423cf-ee15-48a6-a668-289e3e095f77" xmlns:ns4="698c1d4e-4ec6-49c2-905a-d121b17b113c" targetNamespace="http://schemas.microsoft.com/office/2006/metadata/properties" ma:root="true" ma:fieldsID="2287f684a6ddb4ae9b9dd09d816776f7" ns3:_="" ns4:_="">
    <xsd:import namespace="8cc423cf-ee15-48a6-a668-289e3e095f77"/>
    <xsd:import namespace="698c1d4e-4ec6-49c2-905a-d121b17b113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c423cf-ee15-48a6-a668-289e3e095f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8c1d4e-4ec6-49c2-905a-d121b17b113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485F8-B6BE-478C-AD4F-34F86B87A03F}">
  <ds:schemaRefs>
    <ds:schemaRef ds:uri="http://schemas.microsoft.com/sharepoint/v3/contenttype/forms"/>
  </ds:schemaRefs>
</ds:datastoreItem>
</file>

<file path=customXml/itemProps2.xml><?xml version="1.0" encoding="utf-8"?>
<ds:datastoreItem xmlns:ds="http://schemas.openxmlformats.org/officeDocument/2006/customXml" ds:itemID="{EE9D94D7-0106-4100-8C0B-859306521F32}">
  <ds:schemaRefs>
    <ds:schemaRef ds:uri="698c1d4e-4ec6-49c2-905a-d121b17b113c"/>
    <ds:schemaRef ds:uri="8cc423cf-ee15-48a6-a668-289e3e095f7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D3C974B-13CE-4958-B839-F690A123790D}">
  <ds:schemaRefs>
    <ds:schemaRef ds:uri="698c1d4e-4ec6-49c2-905a-d121b17b113c"/>
    <ds:schemaRef ds:uri="8cc423cf-ee15-48a6-a668-289e3e095f7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10</TotalTime>
  <Words>2145</Words>
  <Application>Microsoft Office PowerPoint</Application>
  <PresentationFormat>Widescreen</PresentationFormat>
  <Paragraphs>163</Paragraphs>
  <Slides>24</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Franklin Gothic Book</vt:lpstr>
      <vt:lpstr>Franklin Gothic Demi</vt:lpstr>
      <vt:lpstr>Franklin Gothic Demi Cond</vt:lpstr>
      <vt:lpstr>Franklin Gothic Medium</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Kylie Walker</dc:creator>
  <cp:lastModifiedBy>Adilene Nunez Huang</cp:lastModifiedBy>
  <cp:revision>395</cp:revision>
  <dcterms:created xsi:type="dcterms:W3CDTF">2019-05-23T17:31:10Z</dcterms:created>
  <dcterms:modified xsi:type="dcterms:W3CDTF">2022-12-01T21:30:02Z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0x0101005B86CF0AC6F33F46AEEECD1EF8C25247</vt:lpwstr>
  </property>
</Properties>
</file>