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541" r:id="rId5"/>
    <p:sldId id="542" r:id="rId6"/>
    <p:sldId id="397" r:id="rId7"/>
    <p:sldId id="517" r:id="rId8"/>
    <p:sldId id="538" r:id="rId9"/>
    <p:sldId id="552" r:id="rId10"/>
    <p:sldId id="553" r:id="rId11"/>
    <p:sldId id="554" r:id="rId12"/>
    <p:sldId id="555" r:id="rId13"/>
    <p:sldId id="543" r:id="rId14"/>
    <p:sldId id="550" r:id="rId15"/>
    <p:sldId id="539" r:id="rId16"/>
    <p:sldId id="551" r:id="rId17"/>
    <p:sldId id="540" r:id="rId18"/>
    <p:sldId id="536" r:id="rId19"/>
    <p:sldId id="405" r:id="rId20"/>
    <p:sldId id="388" r:id="rId21"/>
    <p:sldId id="549" r:id="rId22"/>
    <p:sldId id="389" r:id="rId23"/>
    <p:sldId id="358" r:id="rId24"/>
    <p:sldId id="359" r:id="rId25"/>
    <p:sldId id="360" r:id="rId26"/>
    <p:sldId id="361" r:id="rId27"/>
    <p:sldId id="384" r:id="rId28"/>
    <p:sldId id="404" r:id="rId29"/>
    <p:sldId id="546" r:id="rId30"/>
    <p:sldId id="54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Lopez" initials="AL" lastIdx="1" clrIdx="0">
    <p:extLst>
      <p:ext uri="{19B8F6BF-5375-455C-9EA6-DF929625EA0E}">
        <p15:presenceInfo xmlns:p15="http://schemas.microsoft.com/office/powerpoint/2012/main" userId="S::adrianal@tahirih.org::152a4b0b-b0b9-4e11-8fae-45d6c0acd3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10C"/>
    <a:srgbClr val="FF9933"/>
    <a:srgbClr val="80225F"/>
    <a:srgbClr val="002E5D"/>
    <a:srgbClr val="92C1E9"/>
    <a:srgbClr val="EABEDB"/>
    <a:srgbClr val="E6A65D"/>
    <a:srgbClr val="382F2D"/>
    <a:srgbClr val="DBD5CD"/>
    <a:srgbClr val="A45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lene Nunez Huang" userId="dafb2cd1-4f40-4ffc-8c0c-5f213e825bc2" providerId="ADAL" clId="{B6330E90-D153-420A-A8E0-BE5C60D56380}"/>
    <pc:docChg chg="undo custSel delSld modSld">
      <pc:chgData name="Adilene Nunez Huang" userId="dafb2cd1-4f40-4ffc-8c0c-5f213e825bc2" providerId="ADAL" clId="{B6330E90-D153-420A-A8E0-BE5C60D56380}" dt="2021-06-16T15:25:12.564" v="153" actId="2696"/>
      <pc:docMkLst>
        <pc:docMk/>
      </pc:docMkLst>
      <pc:sldChg chg="modSp mod">
        <pc:chgData name="Adilene Nunez Huang" userId="dafb2cd1-4f40-4ffc-8c0c-5f213e825bc2" providerId="ADAL" clId="{B6330E90-D153-420A-A8E0-BE5C60D56380}" dt="2021-06-16T15:25:04.173" v="152" actId="20577"/>
        <pc:sldMkLst>
          <pc:docMk/>
          <pc:sldMk cId="3844861858" sldId="397"/>
        </pc:sldMkLst>
        <pc:spChg chg="mod">
          <ac:chgData name="Adilene Nunez Huang" userId="dafb2cd1-4f40-4ffc-8c0c-5f213e825bc2" providerId="ADAL" clId="{B6330E90-D153-420A-A8E0-BE5C60D56380}" dt="2021-06-16T15:25:04.173" v="152" actId="20577"/>
          <ac:spMkLst>
            <pc:docMk/>
            <pc:sldMk cId="3844861858" sldId="397"/>
            <ac:spMk id="38" creationId="{437514BF-3032-4C0A-88E1-F899EE4BE9F2}"/>
          </ac:spMkLst>
        </pc:spChg>
      </pc:sldChg>
      <pc:sldChg chg="modSp mod">
        <pc:chgData name="Adilene Nunez Huang" userId="dafb2cd1-4f40-4ffc-8c0c-5f213e825bc2" providerId="ADAL" clId="{B6330E90-D153-420A-A8E0-BE5C60D56380}" dt="2021-06-16T15:24:32.373" v="58" actId="20577"/>
        <pc:sldMkLst>
          <pc:docMk/>
          <pc:sldMk cId="150003655" sldId="541"/>
        </pc:sldMkLst>
        <pc:spChg chg="mod">
          <ac:chgData name="Adilene Nunez Huang" userId="dafb2cd1-4f40-4ffc-8c0c-5f213e825bc2" providerId="ADAL" clId="{B6330E90-D153-420A-A8E0-BE5C60D56380}" dt="2021-06-16T15:24:32.373" v="58" actId="20577"/>
          <ac:spMkLst>
            <pc:docMk/>
            <pc:sldMk cId="150003655" sldId="541"/>
            <ac:spMk id="12" creationId="{70C25517-5BCF-4769-9E1B-072384C78F69}"/>
          </ac:spMkLst>
        </pc:spChg>
      </pc:sldChg>
      <pc:sldChg chg="del">
        <pc:chgData name="Adilene Nunez Huang" userId="dafb2cd1-4f40-4ffc-8c0c-5f213e825bc2" providerId="ADAL" clId="{B6330E90-D153-420A-A8E0-BE5C60D56380}" dt="2021-06-16T15:25:12.564" v="153" actId="2696"/>
        <pc:sldMkLst>
          <pc:docMk/>
          <pc:sldMk cId="2619743529" sldId="5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4FF72-3A63-490E-A3D2-1DBC31131FD9}"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3C915-09EF-499F-AE3E-7F9D35316F58}" type="slidenum">
              <a:rPr lang="en-US" smtClean="0"/>
              <a:t>‹#›</a:t>
            </a:fld>
            <a:endParaRPr lang="en-US"/>
          </a:p>
        </p:txBody>
      </p:sp>
    </p:spTree>
    <p:extLst>
      <p:ext uri="{BB962C8B-B14F-4D97-AF65-F5344CB8AC3E}">
        <p14:creationId xmlns:p14="http://schemas.microsoft.com/office/powerpoint/2010/main" val="36942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“We just want to acknowledge the moment we are in and that despite how the world spins around us we continue to work and that you have all shown up to learn today and how grateful we are for that. And without saying more because I don’t think I have to tell you what’s going on this country, I just want to offer us all 1 minute of pause, for whatever you need, I’m not here to tell you how to spend your 1 minute. I will bring us back together and hand it over to Richard after our one minute is up.” </a:t>
            </a:r>
          </a:p>
          <a:p>
            <a:endParaRPr lang="en-US">
              <a:cs typeface="Calibri"/>
            </a:endParaRPr>
          </a:p>
        </p:txBody>
      </p:sp>
      <p:sp>
        <p:nvSpPr>
          <p:cNvPr id="4" name="Slide Number Placeholder 3"/>
          <p:cNvSpPr>
            <a:spLocks noGrp="1"/>
          </p:cNvSpPr>
          <p:nvPr>
            <p:ph type="sldNum" sz="quarter" idx="5"/>
          </p:nvPr>
        </p:nvSpPr>
        <p:spPr/>
        <p:txBody>
          <a:bodyPr/>
          <a:lstStyle/>
          <a:p>
            <a:fld id="{DAC3C915-09EF-499F-AE3E-7F9D35316F58}" type="slidenum">
              <a:rPr lang="en-US" smtClean="0"/>
              <a:t>1</a:t>
            </a:fld>
            <a:endParaRPr lang="en-US"/>
          </a:p>
        </p:txBody>
      </p:sp>
    </p:spTree>
    <p:extLst>
      <p:ext uri="{BB962C8B-B14F-4D97-AF65-F5344CB8AC3E}">
        <p14:creationId xmlns:p14="http://schemas.microsoft.com/office/powerpoint/2010/main" val="359758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0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71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68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7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0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C756F-B03B-49EF-9180-344BD1350AA2}" type="slidenum">
              <a:rPr lang="en-US" smtClean="0"/>
              <a:t>16</a:t>
            </a:fld>
            <a:endParaRPr lang="en-US" dirty="0"/>
          </a:p>
        </p:txBody>
      </p:sp>
    </p:spTree>
    <p:extLst>
      <p:ext uri="{BB962C8B-B14F-4D97-AF65-F5344CB8AC3E}">
        <p14:creationId xmlns:p14="http://schemas.microsoft.com/office/powerpoint/2010/main" val="211536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C756F-B03B-49EF-9180-344BD1350AA2}" type="slidenum">
              <a:rPr lang="en-US" smtClean="0"/>
              <a:t>21</a:t>
            </a:fld>
            <a:endParaRPr lang="en-US" dirty="0"/>
          </a:p>
        </p:txBody>
      </p:sp>
    </p:spTree>
    <p:extLst>
      <p:ext uri="{BB962C8B-B14F-4D97-AF65-F5344CB8AC3E}">
        <p14:creationId xmlns:p14="http://schemas.microsoft.com/office/powerpoint/2010/main" val="168926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C756F-B03B-49EF-9180-344BD1350AA2}" type="slidenum">
              <a:rPr lang="en-US" smtClean="0"/>
              <a:t>23</a:t>
            </a:fld>
            <a:endParaRPr lang="en-US" dirty="0"/>
          </a:p>
        </p:txBody>
      </p:sp>
    </p:spTree>
    <p:extLst>
      <p:ext uri="{BB962C8B-B14F-4D97-AF65-F5344CB8AC3E}">
        <p14:creationId xmlns:p14="http://schemas.microsoft.com/office/powerpoint/2010/main" val="89085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25</a:t>
            </a:fld>
            <a:endParaRPr lang="en-US"/>
          </a:p>
        </p:txBody>
      </p:sp>
    </p:spTree>
    <p:extLst>
      <p:ext uri="{BB962C8B-B14F-4D97-AF65-F5344CB8AC3E}">
        <p14:creationId xmlns:p14="http://schemas.microsoft.com/office/powerpoint/2010/main" val="91215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26</a:t>
            </a:fld>
            <a:endParaRPr lang="en-US"/>
          </a:p>
        </p:txBody>
      </p:sp>
    </p:spTree>
    <p:extLst>
      <p:ext uri="{BB962C8B-B14F-4D97-AF65-F5344CB8AC3E}">
        <p14:creationId xmlns:p14="http://schemas.microsoft.com/office/powerpoint/2010/main" val="3349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a:t>
            </a:fld>
            <a:endParaRPr lang="en-US"/>
          </a:p>
        </p:txBody>
      </p:sp>
    </p:spTree>
    <p:extLst>
      <p:ext uri="{BB962C8B-B14F-4D97-AF65-F5344CB8AC3E}">
        <p14:creationId xmlns:p14="http://schemas.microsoft.com/office/powerpoint/2010/main" val="341555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27</a:t>
            </a:fld>
            <a:endParaRPr lang="en-US"/>
          </a:p>
        </p:txBody>
      </p:sp>
    </p:spTree>
    <p:extLst>
      <p:ext uri="{BB962C8B-B14F-4D97-AF65-F5344CB8AC3E}">
        <p14:creationId xmlns:p14="http://schemas.microsoft.com/office/powerpoint/2010/main" val="23079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1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79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51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86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81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25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91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818-316E-466D-BDFF-1051664BD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EC885-97E2-4BCD-8476-4BE2530D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93FF1-F8B9-4273-83B9-F43AD0F0398C}"/>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5" name="Footer Placeholder 4">
            <a:extLst>
              <a:ext uri="{FF2B5EF4-FFF2-40B4-BE49-F238E27FC236}">
                <a16:creationId xmlns:a16="http://schemas.microsoft.com/office/drawing/2014/main" id="{ED78F4F0-880A-4222-86EC-D9D7B031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7BF1-7E23-42ED-8DEA-6EBCD45E3C5D}"/>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955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074-5526-4F48-A7AA-F5CA2D5A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CE6DF-C749-4F59-A645-33F758B13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BD04-E47C-4943-9BFB-FD5DCFC29AC3}"/>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5" name="Footer Placeholder 4">
            <a:extLst>
              <a:ext uri="{FF2B5EF4-FFF2-40B4-BE49-F238E27FC236}">
                <a16:creationId xmlns:a16="http://schemas.microsoft.com/office/drawing/2014/main" id="{9FFEA0DE-6013-4934-AECD-6C17595F8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5FCC-3326-44C9-A38B-1D4FA43CB9B5}"/>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448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85494-002E-4BEC-9A3B-502C9436D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F9E5-444D-4B0B-A3FC-386BA78D4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BFFD-82DC-418D-94E8-AD23992EEC82}"/>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5" name="Footer Placeholder 4">
            <a:extLst>
              <a:ext uri="{FF2B5EF4-FFF2-40B4-BE49-F238E27FC236}">
                <a16:creationId xmlns:a16="http://schemas.microsoft.com/office/drawing/2014/main" id="{265624E0-9C91-45D5-8D33-B46AD756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8665F-D23F-42E3-8038-E27E6B99D474}"/>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E28E-BD02-4B2B-8961-A0945D5FC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EC8EE-E1C6-414E-BA1E-A294014CD6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76C8-828E-4E11-A4E1-B9E90B516EB4}"/>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5" name="Footer Placeholder 4">
            <a:extLst>
              <a:ext uri="{FF2B5EF4-FFF2-40B4-BE49-F238E27FC236}">
                <a16:creationId xmlns:a16="http://schemas.microsoft.com/office/drawing/2014/main" id="{22237662-9942-4AFE-871E-DF995C4D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C80F-4F9B-4048-81CD-62D2F58C18C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0448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EE-757B-4C89-A9DA-3FD48E87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43628-A5E6-41DB-8DAA-BCCFBFAE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0A867-AC8A-4D6C-B878-129B6333E6C1}"/>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5" name="Footer Placeholder 4">
            <a:extLst>
              <a:ext uri="{FF2B5EF4-FFF2-40B4-BE49-F238E27FC236}">
                <a16:creationId xmlns:a16="http://schemas.microsoft.com/office/drawing/2014/main" id="{AB101905-1E13-4713-AD73-B3C4AB32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348E-93E5-4DF0-B6C7-FF3EB41AB8D1}"/>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940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2887-A2A6-4F65-84D0-29A04F5F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220C0-50F5-4603-A58D-DEEB8FEDE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8566F-9A12-4863-89CD-F4B965825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8D1BC-6992-42C6-9F91-C55CDC8BE246}"/>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6" name="Footer Placeholder 5">
            <a:extLst>
              <a:ext uri="{FF2B5EF4-FFF2-40B4-BE49-F238E27FC236}">
                <a16:creationId xmlns:a16="http://schemas.microsoft.com/office/drawing/2014/main" id="{B915FDB9-A8A4-4CE0-9F12-74FB9E58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A20E-C32E-47CE-9248-E0F6B0BEABB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015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BC-B2DB-4DDA-B010-CB407F25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1A68C-833D-4EDB-A907-26E326D8E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C9408-4148-47A3-A142-729A9EBED3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5BEC-AE8F-4ACC-BDC8-7B8DB470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EE94F7-486E-42E8-9CC2-0BE1BB005B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DDF73-A018-43B7-8344-55B1A3FB6F7A}"/>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8" name="Footer Placeholder 7">
            <a:extLst>
              <a:ext uri="{FF2B5EF4-FFF2-40B4-BE49-F238E27FC236}">
                <a16:creationId xmlns:a16="http://schemas.microsoft.com/office/drawing/2014/main" id="{58635550-64A7-4C04-874A-EBCDE115F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8B5C1-55D9-40CD-BC00-C333B42205CF}"/>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7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7D1-73EA-42C6-9702-545732574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9D536-801C-4176-A70F-B2D973976C7E}"/>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4" name="Footer Placeholder 3">
            <a:extLst>
              <a:ext uri="{FF2B5EF4-FFF2-40B4-BE49-F238E27FC236}">
                <a16:creationId xmlns:a16="http://schemas.microsoft.com/office/drawing/2014/main" id="{3B755497-CCA8-4798-BC83-EF5195945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1785-3061-4F0E-9621-F667F0F29C2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26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35F57-CFE1-4293-9CC5-0CE8A3696BAD}"/>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3" name="Footer Placeholder 2">
            <a:extLst>
              <a:ext uri="{FF2B5EF4-FFF2-40B4-BE49-F238E27FC236}">
                <a16:creationId xmlns:a16="http://schemas.microsoft.com/office/drawing/2014/main" id="{73ABEE1A-5CDA-4910-BE1D-F897C9533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5956C-6C36-450B-A320-C95E75033772}"/>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24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465-8657-485E-B911-49A90FEDE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0C3F-E7FC-4DEE-9955-4C78FC085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C0B08-E201-4933-A085-DF42468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A5E1-2272-4FA1-A4DD-E961F0AAB176}"/>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6" name="Footer Placeholder 5">
            <a:extLst>
              <a:ext uri="{FF2B5EF4-FFF2-40B4-BE49-F238E27FC236}">
                <a16:creationId xmlns:a16="http://schemas.microsoft.com/office/drawing/2014/main" id="{CC8F8D4F-8F71-4F00-B276-BE49E1D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76AA-95D5-49AE-8565-89BAD065C69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27353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559A-CE5F-445E-BFA8-3CD729229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A225-528D-4E5D-B954-D05175167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12159-BA98-4FA2-BD3E-8F8E30590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75F5F-E48D-4519-82B1-4D9E727F189C}"/>
              </a:ext>
            </a:extLst>
          </p:cNvPr>
          <p:cNvSpPr>
            <a:spLocks noGrp="1"/>
          </p:cNvSpPr>
          <p:nvPr>
            <p:ph type="dt" sz="half" idx="10"/>
          </p:nvPr>
        </p:nvSpPr>
        <p:spPr/>
        <p:txBody>
          <a:bodyPr/>
          <a:lstStyle/>
          <a:p>
            <a:fld id="{9C5E225E-5E65-4765-ADD5-9548EE373A61}" type="datetimeFigureOut">
              <a:rPr lang="en-US" smtClean="0"/>
              <a:t>6/16/2021</a:t>
            </a:fld>
            <a:endParaRPr lang="en-US"/>
          </a:p>
        </p:txBody>
      </p:sp>
      <p:sp>
        <p:nvSpPr>
          <p:cNvPr id="6" name="Footer Placeholder 5">
            <a:extLst>
              <a:ext uri="{FF2B5EF4-FFF2-40B4-BE49-F238E27FC236}">
                <a16:creationId xmlns:a16="http://schemas.microsoft.com/office/drawing/2014/main" id="{D08DCDA5-6D5B-4A3E-A067-831F6A42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1D32-68AC-4E22-90B7-7D3C96554D1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327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B2334-040B-4CD3-B05F-2C10C07FD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9D52F-99C1-4A04-A3FF-243078371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9039-8B3C-4B80-B4DB-A05FB066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225E-5E65-4765-ADD5-9548EE373A61}" type="datetimeFigureOut">
              <a:rPr lang="en-US" smtClean="0"/>
              <a:t>6/16/2021</a:t>
            </a:fld>
            <a:endParaRPr lang="en-US"/>
          </a:p>
        </p:txBody>
      </p:sp>
      <p:sp>
        <p:nvSpPr>
          <p:cNvPr id="5" name="Footer Placeholder 4">
            <a:extLst>
              <a:ext uri="{FF2B5EF4-FFF2-40B4-BE49-F238E27FC236}">
                <a16:creationId xmlns:a16="http://schemas.microsoft.com/office/drawing/2014/main" id="{96E5842E-9321-4227-973D-7C3DF74C9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A207-3DD3-4714-91C5-551815D5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C55B-9A5C-44C6-AB41-1FE7E0AFB9FA}" type="slidenum">
              <a:rPr lang="en-US" smtClean="0"/>
              <a:t>‹#›</a:t>
            </a:fld>
            <a:endParaRPr lang="en-US"/>
          </a:p>
        </p:txBody>
      </p:sp>
    </p:spTree>
    <p:extLst>
      <p:ext uri="{BB962C8B-B14F-4D97-AF65-F5344CB8AC3E}">
        <p14:creationId xmlns:p14="http://schemas.microsoft.com/office/powerpoint/2010/main" val="32283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mailto:anusce@tahirih.org" TargetMode="External"/><Relationship Id="rId3" Type="http://schemas.openxmlformats.org/officeDocument/2006/relationships/image" Target="../media/image4.gif"/><Relationship Id="rId7" Type="http://schemas.openxmlformats.org/officeDocument/2006/relationships/hyperlink" Target="mailto:AdiN@tahirih.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mailto:RichardC@tahirih.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hyperlink" Target="mailto:greaterdc@tahirih.org" TargetMode="External"/><Relationship Id="rId3" Type="http://schemas.openxmlformats.org/officeDocument/2006/relationships/image" Target="../media/image4.gif"/><Relationship Id="rId7" Type="http://schemas.openxmlformats.org/officeDocument/2006/relationships/hyperlink" Target="mailto:baltimore@tahirih.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mailto:atlanta@tahirih.org" TargetMode="External"/><Relationship Id="rId11" Type="http://schemas.openxmlformats.org/officeDocument/2006/relationships/hyperlink" Target="mailto:SFBayArea@tahirih.org" TargetMode="External"/><Relationship Id="rId5" Type="http://schemas.openxmlformats.org/officeDocument/2006/relationships/image" Target="../media/image8.png"/><Relationship Id="rId10" Type="http://schemas.openxmlformats.org/officeDocument/2006/relationships/hyperlink" Target="mailto:houston@tahirih.org" TargetMode="External"/><Relationship Id="rId4" Type="http://schemas.openxmlformats.org/officeDocument/2006/relationships/image" Target="../media/image9.png"/><Relationship Id="rId9" Type="http://schemas.openxmlformats.org/officeDocument/2006/relationships/hyperlink" Target="mailto:justice@tahiri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ice.gov/about-ice/opla/prosecutorial-discretion" TargetMode="External"/><Relationship Id="rId4" Type="http://schemas.openxmlformats.org/officeDocument/2006/relationships/hyperlink" Target="https://www.ice.gov/doclib/about/offices/opla/OPLA-immigration-enforcement_interim-guidanc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uscis.gov/policy-manual/volume-3-part-c-chapter-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04B33816-C89C-41F7-960E-BB21C7F72BEA}"/>
              </a:ext>
            </a:extLst>
          </p:cNvPr>
          <p:cNvPicPr>
            <a:picLocks noGrp="1" noChangeAspect="1"/>
          </p:cNvPicPr>
          <p:nvPr>
            <p:ph sz="half" idx="2"/>
          </p:nvPr>
        </p:nvPicPr>
        <p:blipFill>
          <a:blip r:embed="rId3"/>
          <a:stretch>
            <a:fillRect/>
          </a:stretch>
        </p:blipFill>
        <p:spPr>
          <a:xfrm>
            <a:off x="4475248" y="3415"/>
            <a:ext cx="7720980" cy="6847606"/>
          </a:xfrm>
        </p:spPr>
      </p:pic>
      <p:pic>
        <p:nvPicPr>
          <p:cNvPr id="11" name="Picture 11" descr="A picture containing shape&#10;&#10;Description automatically generated">
            <a:extLst>
              <a:ext uri="{FF2B5EF4-FFF2-40B4-BE49-F238E27FC236}">
                <a16:creationId xmlns:a16="http://schemas.microsoft.com/office/drawing/2014/main" id="{72FA81E2-F173-40AC-BEFD-BBA8B26B39AF}"/>
              </a:ext>
            </a:extLst>
          </p:cNvPr>
          <p:cNvPicPr>
            <a:picLocks noChangeAspect="1"/>
          </p:cNvPicPr>
          <p:nvPr/>
        </p:nvPicPr>
        <p:blipFill>
          <a:blip r:embed="rId4"/>
          <a:stretch>
            <a:fillRect/>
          </a:stretch>
        </p:blipFill>
        <p:spPr>
          <a:xfrm>
            <a:off x="425570" y="810239"/>
            <a:ext cx="6998897" cy="5208768"/>
          </a:xfrm>
          <a:prstGeom prst="rect">
            <a:avLst/>
          </a:prstGeom>
        </p:spPr>
      </p:pic>
      <p:sp>
        <p:nvSpPr>
          <p:cNvPr id="12" name="TextBox 11">
            <a:extLst>
              <a:ext uri="{FF2B5EF4-FFF2-40B4-BE49-F238E27FC236}">
                <a16:creationId xmlns:a16="http://schemas.microsoft.com/office/drawing/2014/main" id="{70C25517-5BCF-4769-9E1B-072384C78F69}"/>
              </a:ext>
            </a:extLst>
          </p:cNvPr>
          <p:cNvSpPr txBox="1"/>
          <p:nvPr/>
        </p:nvSpPr>
        <p:spPr>
          <a:xfrm>
            <a:off x="627498" y="951954"/>
            <a:ext cx="661070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ea typeface="+mn-lt"/>
                <a:cs typeface="+mn-lt"/>
              </a:rPr>
              <a:t>Policy Updates and the Nuts and Bolts of the Battered Spouse Waiver</a:t>
            </a:r>
            <a:endParaRPr lang="en-US" sz="3200" b="1" dirty="0">
              <a:latin typeface="Franklin Gothic Book"/>
              <a:ea typeface="+mn-lt"/>
              <a:cs typeface="+mn-lt"/>
            </a:endParaRPr>
          </a:p>
          <a:p>
            <a:r>
              <a:rPr lang="en-US" sz="3200" dirty="0">
                <a:latin typeface="Franklin Gothic Medium"/>
                <a:ea typeface="+mn-lt"/>
                <a:cs typeface="+mn-lt"/>
              </a:rPr>
              <a:t>June 16, 2021</a:t>
            </a:r>
            <a:endParaRPr lang="en-US" sz="3200" dirty="0">
              <a:latin typeface="Franklin Gothic Medium"/>
            </a:endParaRPr>
          </a:p>
        </p:txBody>
      </p:sp>
      <p:pic>
        <p:nvPicPr>
          <p:cNvPr id="13" name="Picture 13" descr="Shape&#10;&#10;Description automatically generated">
            <a:extLst>
              <a:ext uri="{FF2B5EF4-FFF2-40B4-BE49-F238E27FC236}">
                <a16:creationId xmlns:a16="http://schemas.microsoft.com/office/drawing/2014/main" id="{E94069FF-BED7-4E05-8A7D-ED244723875F}"/>
              </a:ext>
            </a:extLst>
          </p:cNvPr>
          <p:cNvPicPr>
            <a:picLocks noChangeAspect="1"/>
          </p:cNvPicPr>
          <p:nvPr/>
        </p:nvPicPr>
        <p:blipFill>
          <a:blip r:embed="rId5"/>
          <a:stretch>
            <a:fillRect/>
          </a:stretch>
        </p:blipFill>
        <p:spPr>
          <a:xfrm>
            <a:off x="425570" y="5130606"/>
            <a:ext cx="6998898" cy="891112"/>
          </a:xfrm>
          <a:prstGeom prst="rect">
            <a:avLst/>
          </a:prstGeom>
        </p:spPr>
      </p:pic>
      <p:pic>
        <p:nvPicPr>
          <p:cNvPr id="2" name="Picture 1">
            <a:extLst>
              <a:ext uri="{FF2B5EF4-FFF2-40B4-BE49-F238E27FC236}">
                <a16:creationId xmlns:a16="http://schemas.microsoft.com/office/drawing/2014/main" id="{3E5B0888-9AA9-4C1D-BF59-C4C20BB01FF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84624" y="5320549"/>
            <a:ext cx="1400175" cy="517782"/>
          </a:xfrm>
          <a:prstGeom prst="rect">
            <a:avLst/>
          </a:prstGeom>
        </p:spPr>
      </p:pic>
    </p:spTree>
    <p:extLst>
      <p:ext uri="{BB962C8B-B14F-4D97-AF65-F5344CB8AC3E}">
        <p14:creationId xmlns:p14="http://schemas.microsoft.com/office/powerpoint/2010/main" val="1500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Case Updates: SCOTUS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Sanchez v. Mayorkas </a:t>
            </a:r>
            <a:r>
              <a:rPr kumimoji="0" lang="en-US" sz="2800" b="1" i="0" u="none" strike="noStrike" kern="1200" cap="none" spc="0" normalizeH="0" baseline="0" noProof="0" dirty="0">
                <a:ln>
                  <a:noFill/>
                </a:ln>
                <a:solidFill>
                  <a:srgbClr val="00438F"/>
                </a:solidFill>
                <a:effectLst/>
                <a:uLnTx/>
                <a:uFillTx/>
                <a:latin typeface="Franklin Gothic Book"/>
                <a:ea typeface="+mn-ea"/>
                <a:cs typeface="+mn-cs"/>
              </a:rPr>
              <a:t>(No. 20-305)</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TPS holders cannot adjust status</a:t>
            </a:r>
          </a:p>
          <a:p>
            <a:pPr marL="914400" lvl="2" indent="0">
              <a:spcBef>
                <a:spcPts val="400"/>
              </a:spcBef>
              <a:buNone/>
              <a:defRPr/>
            </a:pP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457200" lvl="1" indent="0">
              <a:spcBef>
                <a:spcPts val="400"/>
              </a:spcBef>
              <a:buNone/>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Garland v. Dai </a:t>
            </a:r>
            <a:r>
              <a:rPr kumimoji="0" lang="en-US" sz="2800" b="1" i="0" u="none" strike="noStrike" kern="1200" cap="none" spc="0" normalizeH="0" baseline="0" noProof="0" dirty="0">
                <a:ln>
                  <a:noFill/>
                </a:ln>
                <a:solidFill>
                  <a:srgbClr val="00438F"/>
                </a:solidFill>
                <a:effectLst/>
                <a:uLnTx/>
                <a:uFillTx/>
                <a:latin typeface="Franklin Gothic Book"/>
                <a:ea typeface="+mn-ea"/>
                <a:cs typeface="+mn-cs"/>
              </a:rPr>
              <a:t>(No. 19-1155)</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Eliminates CA9 rule that respondents must be deemed credible by federal courts absent adverse credibility finding</a:t>
            </a:r>
            <a:endParaRPr kumimoji="0" lang="en-US" sz="2400" b="0" i="0" u="sng" strike="noStrike" kern="1200" cap="none" spc="0" normalizeH="0" baseline="0" noProof="0" dirty="0">
              <a:ln>
                <a:noFill/>
              </a:ln>
              <a:solidFill>
                <a:srgbClr val="474236"/>
              </a:solidFill>
              <a:effectLst/>
              <a:uLnTx/>
              <a:uFillTx/>
              <a:latin typeface="Franklin Gothic Book"/>
              <a:ea typeface="+mn-ea"/>
              <a:cs typeface="+mn-cs"/>
            </a:endParaRPr>
          </a:p>
          <a:p>
            <a:pPr marL="457200" marR="0" lvl="1" indent="0" algn="l" defTabSz="914400" rtl="0" eaLnBrk="1" fontAlgn="auto" latinLnBrk="0" hangingPunct="1">
              <a:lnSpc>
                <a:spcPct val="90000"/>
              </a:lnSpc>
              <a:spcBef>
                <a:spcPts val="400"/>
              </a:spcBef>
              <a:spcAft>
                <a:spcPts val="0"/>
              </a:spcAft>
              <a:buClrTx/>
              <a:buSzTx/>
              <a:buNone/>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0613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Case Updates: SCOTUS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sz="2200" b="1" i="1" u="none" strike="noStrike" kern="1200" cap="none" spc="0" normalizeH="0" baseline="0" noProof="0" dirty="0" err="1">
                <a:ln>
                  <a:noFill/>
                </a:ln>
                <a:solidFill>
                  <a:srgbClr val="00438F"/>
                </a:solidFill>
                <a:effectLst/>
                <a:uLnTx/>
                <a:uFillTx/>
                <a:latin typeface="Franklin Gothic Book"/>
                <a:ea typeface="+mn-ea"/>
                <a:cs typeface="+mn-cs"/>
              </a:rPr>
              <a:t>Niz</a:t>
            </a:r>
            <a:r>
              <a:rPr kumimoji="0" lang="en-US" sz="2200" b="1" i="1" u="none" strike="noStrike" kern="1200" cap="none" spc="0" normalizeH="0" baseline="0" noProof="0" dirty="0">
                <a:ln>
                  <a:noFill/>
                </a:ln>
                <a:solidFill>
                  <a:srgbClr val="00438F"/>
                </a:solidFill>
                <a:effectLst/>
                <a:uLnTx/>
                <a:uFillTx/>
                <a:latin typeface="Franklin Gothic Book"/>
                <a:ea typeface="+mn-ea"/>
                <a:cs typeface="+mn-cs"/>
              </a:rPr>
              <a:t>-Chavez v. Garland </a:t>
            </a:r>
            <a:r>
              <a:rPr kumimoji="0" lang="en-US" sz="2200" b="1" u="none" strike="noStrike" kern="1200" cap="none" spc="0" normalizeH="0" baseline="0" noProof="0" dirty="0">
                <a:ln>
                  <a:noFill/>
                </a:ln>
                <a:solidFill>
                  <a:srgbClr val="00438F"/>
                </a:solidFill>
                <a:effectLst/>
                <a:uLnTx/>
                <a:uFillTx/>
                <a:latin typeface="Franklin Gothic Book"/>
                <a:ea typeface="+mn-ea"/>
                <a:cs typeface="+mn-cs"/>
              </a:rPr>
              <a:t>(No. 19-863)</a:t>
            </a:r>
            <a:endParaRPr kumimoji="0" lang="en-US" sz="2200" b="0" i="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lang="en-US" sz="2200" dirty="0">
                <a:solidFill>
                  <a:srgbClr val="474236"/>
                </a:solidFill>
                <a:effectLst/>
                <a:latin typeface="Franklin Gothic Book"/>
              </a:rPr>
              <a:t>To trigger stop-time rule, all info required by 8 USC 1229(a)(1) must be included in a single document</a:t>
            </a:r>
          </a:p>
          <a:p>
            <a:pPr lvl="2">
              <a:spcBef>
                <a:spcPts val="400"/>
              </a:spcBef>
              <a:defRPr/>
            </a:pPr>
            <a:r>
              <a:rPr kumimoji="0" lang="en-US" sz="2200" b="0" i="0" u="none" strike="noStrike" kern="1200" cap="none" spc="0" normalizeH="0" baseline="0" noProof="0" dirty="0">
                <a:ln>
                  <a:noFill/>
                </a:ln>
                <a:solidFill>
                  <a:srgbClr val="474236"/>
                </a:solidFill>
                <a:effectLst/>
                <a:uLnTx/>
                <a:uFillTx/>
                <a:latin typeface="Franklin Gothic Book"/>
                <a:ea typeface="+mn-ea"/>
                <a:cs typeface="+mn-cs"/>
              </a:rPr>
              <a:t>Treats NTA in 1229(</a:t>
            </a:r>
            <a:r>
              <a:rPr lang="en-US" sz="2200" dirty="0">
                <a:solidFill>
                  <a:srgbClr val="474236"/>
                </a:solidFill>
                <a:effectLst/>
                <a:latin typeface="Franklin Gothic Book"/>
              </a:rPr>
              <a:t>a)(1) as case-initiating document, single-document analysis not tied to stop-time provision</a:t>
            </a:r>
          </a:p>
          <a:p>
            <a:pPr lvl="2">
              <a:spcBef>
                <a:spcPts val="400"/>
              </a:spcBef>
              <a:defRPr/>
            </a:pPr>
            <a:r>
              <a:rPr lang="en-US" sz="2200" dirty="0">
                <a:solidFill>
                  <a:srgbClr val="474236"/>
                </a:solidFill>
                <a:effectLst/>
                <a:latin typeface="Franklin Gothic Book"/>
              </a:rPr>
              <a:t>Some IJs have been terminating proceedings on basis that 1229(a)(1) a mandatory claims-processing rule</a:t>
            </a:r>
          </a:p>
          <a:p>
            <a:pPr lvl="2">
              <a:spcBef>
                <a:spcPts val="400"/>
              </a:spcBef>
              <a:defRPr/>
            </a:pPr>
            <a:r>
              <a:rPr kumimoji="0" lang="en-US" sz="2200" b="0" i="0" u="none" strike="noStrike" kern="1200" cap="none" spc="0" normalizeH="0" baseline="0" noProof="0" dirty="0">
                <a:ln>
                  <a:noFill/>
                </a:ln>
                <a:solidFill>
                  <a:srgbClr val="474236"/>
                </a:solidFill>
                <a:effectLst/>
                <a:uLnTx/>
                <a:uFillTx/>
                <a:latin typeface="Franklin Gothic Book"/>
                <a:ea typeface="+mn-ea"/>
                <a:cs typeface="+mn-cs"/>
              </a:rPr>
              <a:t>Reach out if you</a:t>
            </a:r>
            <a:r>
              <a:rPr lang="en-US" sz="2200" dirty="0">
                <a:solidFill>
                  <a:srgbClr val="474236"/>
                </a:solidFill>
                <a:effectLst/>
                <a:latin typeface="Franklin Gothic Book"/>
              </a:rPr>
              <a:t>r client is in proceedings and termination would be helpful</a:t>
            </a:r>
            <a:endParaRPr kumimoji="0" lang="en-US" sz="2200" b="0" i="0" u="none" strike="noStrike" kern="1200" cap="none" spc="0" normalizeH="0" baseline="0" noProof="0" dirty="0">
              <a:ln>
                <a:noFill/>
              </a:ln>
              <a:solidFill>
                <a:srgbClr val="474236"/>
              </a:solidFill>
              <a:effectLst/>
              <a:uLnTx/>
              <a:uFillTx/>
              <a:latin typeface="Franklin Gothic Book"/>
              <a:ea typeface="+mn-ea"/>
              <a:cs typeface="+mn-cs"/>
            </a:endParaRPr>
          </a:p>
          <a:p>
            <a:pPr marL="457200" marR="0" lvl="1" indent="0" algn="l" defTabSz="914400" rtl="0" eaLnBrk="1" fontAlgn="auto" latinLnBrk="0" hangingPunct="1">
              <a:lnSpc>
                <a:spcPct val="90000"/>
              </a:lnSpc>
              <a:spcBef>
                <a:spcPts val="400"/>
              </a:spcBef>
              <a:spcAft>
                <a:spcPts val="0"/>
              </a:spcAft>
              <a:buClrTx/>
              <a:buSzTx/>
              <a:buNone/>
              <a:tabLst/>
              <a:defRPr/>
            </a:pPr>
            <a:endParaRPr kumimoji="0" lang="en-US" sz="22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06270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6400" b="0" i="1" u="none" strike="noStrike" kern="1200" cap="none" spc="0" normalizeH="0" baseline="0" noProof="0" dirty="0">
                <a:ln>
                  <a:noFill/>
                </a:ln>
                <a:solidFill>
                  <a:prstClr val="white"/>
                </a:solidFill>
                <a:effectLst/>
                <a:uLnTx/>
                <a:uFillTx/>
                <a:latin typeface="Bodoni MT"/>
                <a:ea typeface="+mn-ea"/>
                <a:cs typeface="+mn-cs"/>
              </a:rPr>
              <a:t>Case Updates: Courts of Appeals</a:t>
            </a:r>
            <a:endParaRPr kumimoji="0" lang="en-US" sz="64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Arevalo Quintero v. Garland </a:t>
            </a:r>
            <a:r>
              <a:rPr kumimoji="0" lang="en-US" sz="2800" b="1" u="none" strike="noStrike" kern="1200" cap="none" spc="0" normalizeH="0" baseline="0" noProof="0" dirty="0">
                <a:ln>
                  <a:noFill/>
                </a:ln>
                <a:solidFill>
                  <a:srgbClr val="00438F"/>
                </a:solidFill>
                <a:effectLst/>
                <a:uLnTx/>
                <a:uFillTx/>
                <a:latin typeface="Franklin Gothic Book"/>
                <a:ea typeface="+mn-ea"/>
                <a:cs typeface="+mn-cs"/>
              </a:rPr>
              <a:t>(4th Cir. No. 19-1904)</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Places robust duty to develop the record on IJs, especially—but not only—in </a:t>
            </a:r>
            <a:r>
              <a:rPr kumimoji="0" lang="en-US" sz="2400" b="0" i="1" u="none" strike="noStrike" kern="1200" cap="none" spc="0" normalizeH="0" baseline="0" noProof="0" dirty="0">
                <a:ln>
                  <a:noFill/>
                </a:ln>
                <a:solidFill>
                  <a:srgbClr val="474236"/>
                </a:solidFill>
                <a:effectLst/>
                <a:uLnTx/>
                <a:uFillTx/>
                <a:latin typeface="Franklin Gothic Book"/>
                <a:ea typeface="+mn-ea"/>
                <a:cs typeface="+mn-cs"/>
              </a:rPr>
              <a:t>pro se </a:t>
            </a:r>
            <a:r>
              <a:rPr kumimoji="0" lang="en-US" sz="2400" b="0" u="none" strike="noStrike" kern="1200" cap="none" spc="0" normalizeH="0" baseline="0" noProof="0" dirty="0">
                <a:ln>
                  <a:noFill/>
                </a:ln>
                <a:solidFill>
                  <a:srgbClr val="474236"/>
                </a:solidFill>
                <a:effectLst/>
                <a:uLnTx/>
                <a:uFillTx/>
                <a:latin typeface="Franklin Gothic Book"/>
                <a:ea typeface="+mn-ea"/>
                <a:cs typeface="+mn-cs"/>
              </a:rPr>
              <a:t>cases</a:t>
            </a:r>
          </a:p>
          <a:p>
            <a:pPr lvl="2">
              <a:spcBef>
                <a:spcPts val="400"/>
              </a:spcBef>
              <a:defRPr/>
            </a:pPr>
            <a:r>
              <a:rPr lang="en-US" sz="2400" dirty="0">
                <a:solidFill>
                  <a:srgbClr val="474236"/>
                </a:solidFill>
                <a:effectLst/>
                <a:latin typeface="Franklin Gothic Book"/>
              </a:rPr>
              <a:t>Failure to develop record presumptively prejudicial</a:t>
            </a:r>
          </a:p>
          <a:p>
            <a:pPr lvl="2">
              <a:spcBef>
                <a:spcPts val="400"/>
              </a:spcBef>
              <a:defRPr/>
            </a:pPr>
            <a:r>
              <a:rPr kumimoji="0" lang="en-US" sz="2400" b="0" u="none" strike="noStrike" kern="1200" cap="none" spc="0" normalizeH="0" baseline="0" noProof="0" dirty="0">
                <a:ln>
                  <a:noFill/>
                </a:ln>
                <a:solidFill>
                  <a:srgbClr val="474236"/>
                </a:solidFill>
                <a:effectLst/>
                <a:uLnTx/>
                <a:uFillTx/>
                <a:latin typeface="Franklin Gothic Book"/>
                <a:ea typeface="+mn-ea"/>
                <a:cs typeface="+mn-cs"/>
              </a:rPr>
              <a:t>PSGs: </a:t>
            </a:r>
            <a:r>
              <a:rPr lang="en-US" sz="2400" dirty="0">
                <a:solidFill>
                  <a:srgbClr val="474236"/>
                </a:solidFill>
                <a:effectLst/>
                <a:latin typeface="Franklin Gothic Book"/>
              </a:rPr>
              <a:t>Specific language on what IJs must do, </a:t>
            </a:r>
            <a:r>
              <a:rPr lang="en-US" sz="2400" i="1" dirty="0">
                <a:solidFill>
                  <a:srgbClr val="474236"/>
                </a:solidFill>
                <a:effectLst/>
                <a:latin typeface="Franklin Gothic Book"/>
              </a:rPr>
              <a:t>pro se </a:t>
            </a:r>
            <a:r>
              <a:rPr lang="en-US" sz="2400" dirty="0">
                <a:solidFill>
                  <a:srgbClr val="474236"/>
                </a:solidFill>
                <a:effectLst/>
                <a:latin typeface="Franklin Gothic Book"/>
              </a:rPr>
              <a:t>respondents need not delineate PSGs (contra </a:t>
            </a:r>
            <a:r>
              <a:rPr lang="en-US" sz="2400" i="1" dirty="0">
                <a:solidFill>
                  <a:srgbClr val="474236"/>
                </a:solidFill>
                <a:effectLst/>
                <a:latin typeface="Franklin Gothic Book"/>
              </a:rPr>
              <a:t>Matter of W-Y-C-</a:t>
            </a:r>
            <a:r>
              <a:rPr lang="en-US" sz="2400" dirty="0">
                <a:solidFill>
                  <a:srgbClr val="474236"/>
                </a:solidFill>
                <a:effectLst/>
                <a:latin typeface="Franklin Gothic Book"/>
              </a:rPr>
              <a:t>)</a:t>
            </a: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74891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72083" y="-34381"/>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6400" b="0" i="1" u="none" strike="noStrike" kern="1200" cap="none" spc="0" normalizeH="0" baseline="0" noProof="0" dirty="0">
                <a:ln>
                  <a:noFill/>
                </a:ln>
                <a:solidFill>
                  <a:prstClr val="white"/>
                </a:solidFill>
                <a:effectLst/>
                <a:uLnTx/>
                <a:uFillTx/>
                <a:latin typeface="Bodoni MT"/>
                <a:ea typeface="+mn-ea"/>
                <a:cs typeface="+mn-cs"/>
              </a:rPr>
              <a:t>Case Updates: Courts of Appeals</a:t>
            </a:r>
            <a:endParaRPr kumimoji="0" lang="en-US" sz="64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sz="2800" b="1" i="1" u="none" strike="noStrike" kern="1200" cap="none" spc="0" normalizeH="0" baseline="0" noProof="0" dirty="0" err="1">
                <a:ln>
                  <a:noFill/>
                </a:ln>
                <a:solidFill>
                  <a:srgbClr val="00438F"/>
                </a:solidFill>
                <a:effectLst/>
                <a:uLnTx/>
                <a:uFillTx/>
                <a:latin typeface="Franklin Gothic Book"/>
                <a:ea typeface="+mn-ea"/>
                <a:cs typeface="+mn-cs"/>
              </a:rPr>
              <a:t>Arcos</a:t>
            </a: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 Sanchez v. AG </a:t>
            </a:r>
            <a:r>
              <a:rPr kumimoji="0" lang="en-US" sz="2800" b="1" u="none" strike="noStrike" kern="1200" cap="none" spc="0" normalizeH="0" baseline="0" noProof="0" dirty="0">
                <a:ln>
                  <a:noFill/>
                </a:ln>
                <a:solidFill>
                  <a:srgbClr val="00438F"/>
                </a:solidFill>
                <a:effectLst/>
                <a:uLnTx/>
                <a:uFillTx/>
                <a:latin typeface="Franklin Gothic Book"/>
                <a:ea typeface="+mn-ea"/>
                <a:cs typeface="+mn-cs"/>
              </a:rPr>
              <a:t>(3d Cir. No. 20-1843)</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Rejects </a:t>
            </a:r>
            <a:r>
              <a:rPr kumimoji="0" lang="en-US" sz="2400" b="0" i="1" u="none" strike="noStrike" kern="1200" cap="none" spc="0" normalizeH="0" baseline="0" noProof="0" dirty="0">
                <a:ln>
                  <a:noFill/>
                </a:ln>
                <a:solidFill>
                  <a:srgbClr val="474236"/>
                </a:solidFill>
                <a:effectLst/>
                <a:uLnTx/>
                <a:uFillTx/>
                <a:latin typeface="Franklin Gothic Book"/>
                <a:ea typeface="+mn-ea"/>
                <a:cs typeface="+mn-cs"/>
              </a:rPr>
              <a:t>Castro-Tum</a:t>
            </a:r>
            <a:r>
              <a:rPr kumimoji="0" lang="en-US" sz="2400" b="0" u="none" strike="noStrike" kern="1200" cap="none" spc="0" normalizeH="0" baseline="0" noProof="0" dirty="0">
                <a:ln>
                  <a:noFill/>
                </a:ln>
                <a:solidFill>
                  <a:srgbClr val="474236"/>
                </a:solidFill>
                <a:effectLst/>
                <a:uLnTx/>
                <a:uFillTx/>
                <a:latin typeface="Franklin Gothic Book"/>
                <a:ea typeface="+mn-ea"/>
                <a:cs typeface="+mn-cs"/>
              </a:rPr>
              <a:t>, restores authority to administratively close cases</a:t>
            </a:r>
          </a:p>
          <a:p>
            <a:pPr lvl="2">
              <a:spcBef>
                <a:spcPts val="400"/>
              </a:spcBef>
              <a:defRPr/>
            </a:pPr>
            <a:endParaRPr kumimoji="0" lang="en-US" sz="2400" b="0" u="none" strike="noStrike" kern="1200" cap="none" spc="0" normalizeH="0" baseline="0" noProof="0" dirty="0">
              <a:ln>
                <a:noFill/>
              </a:ln>
              <a:solidFill>
                <a:srgbClr val="474236"/>
              </a:solidFill>
              <a:effectLst/>
              <a:uLnTx/>
              <a:uFillTx/>
              <a:latin typeface="Franklin Gothic Book"/>
              <a:ea typeface="+mn-ea"/>
              <a:cs typeface="+mn-cs"/>
            </a:endParaRPr>
          </a:p>
          <a:p>
            <a:pPr marL="457200" lvl="1" indent="0">
              <a:spcBef>
                <a:spcPts val="400"/>
              </a:spcBef>
              <a:buNone/>
              <a:defRPr/>
            </a:pPr>
            <a:r>
              <a:rPr lang="en-US" sz="2800" b="1" dirty="0">
                <a:solidFill>
                  <a:srgbClr val="00438F"/>
                </a:solidFill>
                <a:effectLst/>
                <a:latin typeface="Franklin Gothic Book"/>
              </a:rPr>
              <a:t>Ninth Circuit vacated </a:t>
            </a:r>
            <a:r>
              <a:rPr lang="en-US" sz="2800" b="1" i="1" dirty="0">
                <a:solidFill>
                  <a:srgbClr val="00438F"/>
                </a:solidFill>
                <a:effectLst/>
                <a:latin typeface="Franklin Gothic Book"/>
              </a:rPr>
              <a:t>Matter of K-S-E- </a:t>
            </a:r>
            <a:r>
              <a:rPr lang="en-US" sz="2800" b="1" dirty="0">
                <a:solidFill>
                  <a:srgbClr val="00438F"/>
                </a:solidFill>
                <a:effectLst/>
                <a:latin typeface="Franklin Gothic Book"/>
              </a:rPr>
              <a:t>(BIA 2020)</a:t>
            </a:r>
            <a:endParaRPr kumimoji="0" lang="en-US" sz="2800" b="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kumimoji="0" lang="en-US" sz="2400" b="0" i="1" u="none" strike="noStrike" kern="1200" cap="none" spc="0" normalizeH="0" baseline="0" noProof="0" dirty="0">
                <a:ln>
                  <a:noFill/>
                </a:ln>
                <a:solidFill>
                  <a:srgbClr val="474236"/>
                </a:solidFill>
                <a:effectLst/>
                <a:uLnTx/>
                <a:uFillTx/>
                <a:latin typeface="Franklin Gothic Book"/>
                <a:ea typeface="+mn-ea"/>
                <a:cs typeface="+mn-cs"/>
              </a:rPr>
              <a:t>K-S-E- </a:t>
            </a:r>
            <a:r>
              <a:rPr kumimoji="0" lang="en-US" sz="2400" b="0" u="none" strike="noStrike" kern="1200" cap="none" spc="0" normalizeH="0" baseline="0" noProof="0" dirty="0">
                <a:ln>
                  <a:noFill/>
                </a:ln>
                <a:solidFill>
                  <a:srgbClr val="474236"/>
                </a:solidFill>
                <a:effectLst/>
                <a:uLnTx/>
                <a:uFillTx/>
                <a:latin typeface="Franklin Gothic Book"/>
                <a:ea typeface="+mn-ea"/>
                <a:cs typeface="+mn-cs"/>
              </a:rPr>
              <a:t>had held firm resettlement bar applies where reject opportunity to apply for permanent status</a:t>
            </a:r>
            <a:endParaRPr kumimoji="0" lang="en-US" sz="2400" b="0" i="1"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81365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Case Updates: District Court</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Godinez v. DHS </a:t>
            </a:r>
            <a:r>
              <a:rPr kumimoji="0" lang="en-US" sz="2800" b="1" i="0" u="none" strike="noStrike" kern="1200" cap="none" spc="0" normalizeH="0" baseline="0" noProof="0" dirty="0">
                <a:ln>
                  <a:noFill/>
                </a:ln>
                <a:solidFill>
                  <a:srgbClr val="00438F"/>
                </a:solidFill>
                <a:effectLst/>
                <a:uLnTx/>
                <a:uFillTx/>
                <a:latin typeface="Franklin Gothic Book"/>
                <a:ea typeface="+mn-ea"/>
                <a:cs typeface="+mn-cs"/>
              </a:rPr>
              <a:t>(W.D. Mo. No. 20-cv-828)</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lvl="2">
              <a:spcBef>
                <a:spcPts val="400"/>
              </a:spcBef>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Those with approved SIJ petitions are eligible for</a:t>
            </a:r>
            <a:r>
              <a:rPr lang="en-US" sz="2400" dirty="0">
                <a:solidFill>
                  <a:srgbClr val="474236"/>
                </a:solidFill>
                <a:effectLst/>
                <a:latin typeface="Franklin Gothic Book"/>
              </a:rPr>
              <a:t> parole-based work authorization</a:t>
            </a:r>
          </a:p>
          <a:p>
            <a:pPr lvl="2">
              <a:spcBef>
                <a:spcPts val="400"/>
              </a:spcBef>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Not a class action, but persuasive</a:t>
            </a:r>
          </a:p>
          <a:p>
            <a:pPr lvl="2">
              <a:spcBef>
                <a:spcPts val="400"/>
              </a:spcBef>
              <a:defRPr/>
            </a:pPr>
            <a:r>
              <a:rPr lang="en-US" sz="2400" dirty="0">
                <a:solidFill>
                  <a:srgbClr val="474236"/>
                </a:solidFill>
                <a:effectLst/>
                <a:latin typeface="Franklin Gothic Book"/>
              </a:rPr>
              <a:t>If you have an SIJ client who would benefit from an EAD, please reach out to us</a:t>
            </a: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457200" marR="0" lvl="1" indent="0" algn="l" defTabSz="914400" rtl="0" eaLnBrk="1" fontAlgn="auto" latinLnBrk="0" hangingPunct="1">
              <a:lnSpc>
                <a:spcPct val="90000"/>
              </a:lnSpc>
              <a:spcBef>
                <a:spcPts val="400"/>
              </a:spcBef>
              <a:spcAft>
                <a:spcPts val="0"/>
              </a:spcAft>
              <a:buClrTx/>
              <a:buSzTx/>
              <a:buNone/>
              <a:tabLst/>
              <a:defRPr/>
            </a:pP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8305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Case Updates: BIA</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929732" y="2223939"/>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00438F"/>
                </a:solidFill>
                <a:effectLst/>
                <a:uLnTx/>
                <a:uFillTx/>
                <a:latin typeface="Franklin Gothic Book"/>
                <a:ea typeface="+mn-ea"/>
                <a:cs typeface="+mn-cs"/>
              </a:rPr>
              <a:t>Matter of D-G-C-</a:t>
            </a:r>
            <a:r>
              <a:rPr kumimoji="0" lang="en-US" sz="2800" b="1" u="none" strike="noStrike" kern="1200" cap="none" spc="0" normalizeH="0" baseline="0" noProof="0" dirty="0">
                <a:ln>
                  <a:noFill/>
                </a:ln>
                <a:solidFill>
                  <a:srgbClr val="00438F"/>
                </a:solidFill>
                <a:effectLst/>
                <a:uLnTx/>
                <a:uFillTx/>
                <a:latin typeface="Franklin Gothic Book"/>
                <a:ea typeface="+mn-ea"/>
                <a:cs typeface="+mn-cs"/>
              </a:rPr>
              <a:t>, 28 I&amp;N Dec. 297 (BIA 2021)</a:t>
            </a:r>
            <a:endParaRPr kumimoji="0" lang="en-US" sz="2800" b="1" i="1" u="none" strike="noStrike" kern="1200" cap="none" spc="0" normalizeH="0" baseline="0" noProof="0" dirty="0">
              <a:ln>
                <a:noFill/>
              </a:ln>
              <a:solidFill>
                <a:srgbClr val="00438F"/>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Raises bar for “changed circumstances” that excuse missing 1-year deadline for asylum applications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dirty="0">
                <a:solidFill>
                  <a:srgbClr val="474236"/>
                </a:solidFill>
                <a:effectLst/>
                <a:latin typeface="Franklin Gothic Book"/>
              </a:rPr>
              <a:t>Not enough that “material” and “might influence a decision-maker”</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74236"/>
                </a:solidFill>
                <a:effectLst/>
                <a:uLnTx/>
                <a:uFillTx/>
                <a:latin typeface="Franklin Gothic Book"/>
                <a:ea typeface="+mn-ea"/>
                <a:cs typeface="+mn-cs"/>
              </a:rPr>
              <a:t>Must “significantly affect the applicant’s eligibility for asylum”</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dirty="0">
                <a:solidFill>
                  <a:srgbClr val="474236"/>
                </a:solidFill>
                <a:effectLst/>
                <a:latin typeface="Franklin Gothic Book"/>
              </a:rPr>
              <a:t>Continuing political activities in U.S. that already conducted before fleeing home country not enough</a:t>
            </a:r>
            <a:endParaRPr kumimoji="0" lang="en-US" sz="2400" b="0" i="0" u="none" strike="noStrike" kern="1200" cap="none" spc="0" normalizeH="0" baseline="0" noProof="0" dirty="0">
              <a:ln>
                <a:noFill/>
              </a:ln>
              <a:solidFill>
                <a:srgbClr val="474236"/>
              </a:solidFill>
              <a:effectLst/>
              <a:uLnTx/>
              <a:uFillTx/>
              <a:latin typeface="Franklin Gothic Book"/>
              <a:ea typeface="+mn-ea"/>
              <a:cs typeface="+mn-cs"/>
            </a:endParaRPr>
          </a:p>
          <a:p>
            <a:pPr marL="45720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0" marR="0" lvl="1"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41433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type="pic" idx="4294967295"/>
          </p:nvPr>
        </p:nvPicPr>
        <p:blipFill rotWithShape="1">
          <a:blip r:embed="rId3" cstate="print">
            <a:extLst>
              <a:ext uri="{28A0092B-C50C-407E-A947-70E740481C1C}">
                <a14:useLocalDpi xmlns:a14="http://schemas.microsoft.com/office/drawing/2010/main" val="0"/>
              </a:ext>
            </a:extLst>
          </a:blip>
          <a:srcRect l="14052" r="5803"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7" name="Title 6"/>
          <p:cNvSpPr>
            <a:spLocks noGrp="1"/>
          </p:cNvSpPr>
          <p:nvPr>
            <p:ph type="title"/>
          </p:nvPr>
        </p:nvSpPr>
        <p:spPr>
          <a:xfrm>
            <a:off x="661916" y="2852381"/>
            <a:ext cx="3161940" cy="2640247"/>
          </a:xfrm>
        </p:spPr>
        <p:txBody>
          <a:bodyPr vert="horz" lIns="91440" tIns="45720" rIns="91440" bIns="45720" rtlCol="0" anchor="b">
            <a:normAutofit/>
          </a:bodyPr>
          <a:lstStyle/>
          <a:p>
            <a:r>
              <a:rPr lang="en-US" sz="3600" dirty="0">
                <a:solidFill>
                  <a:schemeClr val="tx1">
                    <a:lumMod val="85000"/>
                    <a:lumOff val="15000"/>
                  </a:schemeClr>
                </a:solidFill>
              </a:rPr>
              <a:t>Violence Against Women Act</a:t>
            </a:r>
            <a:br>
              <a:rPr lang="en-US" sz="3600" dirty="0">
                <a:solidFill>
                  <a:schemeClr val="tx1">
                    <a:lumMod val="85000"/>
                    <a:lumOff val="15000"/>
                  </a:schemeClr>
                </a:solidFill>
              </a:rPr>
            </a:br>
            <a:r>
              <a:rPr lang="en-US" sz="3600" dirty="0">
                <a:solidFill>
                  <a:schemeClr val="tx1">
                    <a:lumMod val="85000"/>
                    <a:lumOff val="15000"/>
                  </a:schemeClr>
                </a:solidFill>
              </a:rPr>
              <a:t>&amp; Battered Spouse Waivers</a:t>
            </a:r>
          </a:p>
        </p:txBody>
      </p:sp>
    </p:spTree>
    <p:extLst>
      <p:ext uri="{BB962C8B-B14F-4D97-AF65-F5344CB8AC3E}">
        <p14:creationId xmlns:p14="http://schemas.microsoft.com/office/powerpoint/2010/main" val="64629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5600" dirty="0">
                <a:solidFill>
                  <a:schemeClr val="bg1"/>
                </a:solidFill>
              </a:rPr>
              <a:t>Purpose of the Violence Against Women Act (VAWA)</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0" y="1108061"/>
            <a:ext cx="5008901" cy="4571972"/>
          </a:xfrm>
        </p:spPr>
        <p:txBody>
          <a:bodyPr anchor="ctr">
            <a:normAutofit/>
          </a:bodyPr>
          <a:lstStyle/>
          <a:p>
            <a:r>
              <a:rPr lang="en-US" sz="2000" dirty="0">
                <a:solidFill>
                  <a:schemeClr val="bg1"/>
                </a:solidFill>
              </a:rPr>
              <a:t>Provides relief to</a:t>
            </a:r>
          </a:p>
          <a:p>
            <a:pPr lvl="1"/>
            <a:r>
              <a:rPr lang="en-US" sz="2000" dirty="0">
                <a:solidFill>
                  <a:schemeClr val="bg1"/>
                </a:solidFill>
              </a:rPr>
              <a:t>immigrants</a:t>
            </a:r>
          </a:p>
          <a:p>
            <a:pPr lvl="1"/>
            <a:r>
              <a:rPr lang="en-US" sz="2000" dirty="0">
                <a:solidFill>
                  <a:schemeClr val="bg1"/>
                </a:solidFill>
              </a:rPr>
              <a:t>in abusive </a:t>
            </a:r>
            <a:r>
              <a:rPr lang="en-US" sz="2000" dirty="0">
                <a:solidFill>
                  <a:schemeClr val="bg1"/>
                </a:solidFill>
                <a:latin typeface="Franklin Gothic Book" panose="020B0503020102020204" pitchFamily="34" charset="0"/>
              </a:rPr>
              <a:t>familial relationships (child/spouse/parent) with US citizens or lawful permanent residents (LPRs or “green card holders”)</a:t>
            </a:r>
          </a:p>
          <a:p>
            <a:pPr lvl="1"/>
            <a:r>
              <a:rPr lang="en-US" sz="2000" dirty="0">
                <a:solidFill>
                  <a:schemeClr val="bg1"/>
                </a:solidFill>
                <a:latin typeface="Franklin Gothic Book" panose="020B0503020102020204" pitchFamily="34" charset="0"/>
              </a:rPr>
              <a:t>on whom their own legal status would have otherwise depended.</a:t>
            </a:r>
          </a:p>
          <a:p>
            <a:pPr lvl="1"/>
            <a:endParaRPr lang="en-US" sz="2000" dirty="0">
              <a:solidFill>
                <a:schemeClr val="bg1"/>
              </a:solidFill>
            </a:endParaRPr>
          </a:p>
        </p:txBody>
      </p:sp>
    </p:spTree>
    <p:extLst>
      <p:ext uri="{BB962C8B-B14F-4D97-AF65-F5344CB8AC3E}">
        <p14:creationId xmlns:p14="http://schemas.microsoft.com/office/powerpoint/2010/main" val="27571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075CC69-088B-4BBA-8A8A-F5F78155805E}"/>
              </a:ext>
            </a:extLst>
          </p:cNvPr>
          <p:cNvSpPr>
            <a:spLocks noGrp="1"/>
          </p:cNvSpPr>
          <p:nvPr>
            <p:ph type="title"/>
          </p:nvPr>
        </p:nvSpPr>
        <p:spPr>
          <a:xfrm>
            <a:off x="838200" y="669925"/>
            <a:ext cx="4508946" cy="1325563"/>
          </a:xfrm>
          <a:solidFill>
            <a:srgbClr val="F8710C"/>
          </a:solidFill>
        </p:spPr>
        <p:txBody>
          <a:bodyPr anchor="b">
            <a:normAutofit fontScale="90000"/>
          </a:bodyPr>
          <a:lstStyle/>
          <a:p>
            <a:pPr algn="ctr"/>
            <a:r>
              <a:rPr lang="en-US" dirty="0">
                <a:solidFill>
                  <a:schemeClr val="bg1"/>
                </a:solidFill>
              </a:rPr>
              <a:t>How is an I-751 different from VAWA?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61B7DB-AC02-4F27-AA2F-29E95C9BB4BA}"/>
              </a:ext>
            </a:extLst>
          </p:cNvPr>
          <p:cNvSpPr>
            <a:spLocks noGrp="1"/>
          </p:cNvSpPr>
          <p:nvPr>
            <p:ph idx="1"/>
          </p:nvPr>
        </p:nvSpPr>
        <p:spPr>
          <a:xfrm>
            <a:off x="1392667" y="2398957"/>
            <a:ext cx="9406666" cy="3526144"/>
          </a:xfrm>
        </p:spPr>
        <p:txBody>
          <a:bodyPr>
            <a:normAutofit fontScale="92500"/>
          </a:bodyPr>
          <a:lstStyle/>
          <a:p>
            <a:pPr marL="0" indent="0">
              <a:buNone/>
            </a:pPr>
            <a:endParaRPr lang="en-US" sz="2000" dirty="0">
              <a:solidFill>
                <a:schemeClr val="bg1"/>
              </a:solidFill>
            </a:endParaRPr>
          </a:p>
          <a:p>
            <a:pPr marL="0" indent="0" algn="ctr">
              <a:buNone/>
            </a:pPr>
            <a:r>
              <a:rPr lang="en-US" sz="4800" dirty="0">
                <a:solidFill>
                  <a:schemeClr val="bg1"/>
                </a:solidFill>
              </a:rPr>
              <a:t>Individuals eligible for an I-751 MUST already have a two-year green card known as “conditional green card.”</a:t>
            </a:r>
          </a:p>
          <a:p>
            <a:pPr marL="0" indent="0" algn="ctr">
              <a:buNone/>
            </a:pPr>
            <a:r>
              <a:rPr lang="en-US" dirty="0">
                <a:solidFill>
                  <a:schemeClr val="bg1"/>
                </a:solidFill>
              </a:rPr>
              <a:t>This is why it is a waiver- the application is to remove the conditions to have your spouse sign a joint petition.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4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0" y="1450655"/>
            <a:ext cx="4387853" cy="3956690"/>
          </a:xfrm>
        </p:spPr>
        <p:txBody>
          <a:bodyPr anchor="ctr">
            <a:normAutofit/>
          </a:bodyPr>
          <a:lstStyle/>
          <a:p>
            <a:pPr algn="ctr"/>
            <a:r>
              <a:rPr lang="en-US" sz="3800" dirty="0">
                <a:solidFill>
                  <a:schemeClr val="bg1"/>
                </a:solidFill>
              </a:rPr>
              <a:t>Battered Spouse Waiver requirements</a:t>
            </a:r>
            <a:br>
              <a:rPr lang="en-US" sz="3800" dirty="0">
                <a:solidFill>
                  <a:schemeClr val="bg1"/>
                </a:solidFill>
              </a:rPr>
            </a:br>
            <a:r>
              <a:rPr lang="en-US" sz="3800" dirty="0">
                <a:solidFill>
                  <a:schemeClr val="bg1"/>
                </a:solidFill>
              </a:rPr>
              <a:t>(Form I-751)</a:t>
            </a: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0" y="1108061"/>
            <a:ext cx="5008901" cy="4571972"/>
          </a:xfrm>
        </p:spPr>
        <p:txBody>
          <a:bodyPr anchor="ctr">
            <a:normAutofit/>
          </a:bodyPr>
          <a:lstStyle/>
          <a:p>
            <a:pPr marL="342900" indent="-342900">
              <a:spcBef>
                <a:spcPct val="20000"/>
              </a:spcBef>
            </a:pPr>
            <a:r>
              <a:rPr lang="en-US" sz="2000" b="1" dirty="0">
                <a:solidFill>
                  <a:srgbClr val="92D050"/>
                </a:solidFill>
              </a:rPr>
              <a:t>Status of the Abuser: </a:t>
            </a:r>
            <a:r>
              <a:rPr lang="en-US" sz="2000" dirty="0">
                <a:solidFill>
                  <a:schemeClr val="bg1"/>
                </a:solidFill>
              </a:rPr>
              <a:t>US Citizen or LPR</a:t>
            </a:r>
          </a:p>
          <a:p>
            <a:pPr marL="342900" indent="-342900">
              <a:spcBef>
                <a:spcPct val="20000"/>
              </a:spcBef>
            </a:pPr>
            <a:r>
              <a:rPr lang="en-US" sz="2000" b="1" dirty="0">
                <a:solidFill>
                  <a:srgbClr val="92D050"/>
                </a:solidFill>
              </a:rPr>
              <a:t>Good Faith Marriage: </a:t>
            </a:r>
            <a:r>
              <a:rPr lang="en-US" sz="2000" dirty="0">
                <a:solidFill>
                  <a:schemeClr val="bg1"/>
                </a:solidFill>
              </a:rPr>
              <a:t>Evidence that the couple married for purposes other than immigration status</a:t>
            </a:r>
            <a:endParaRPr lang="en-US" sz="2000" u="sng" dirty="0">
              <a:solidFill>
                <a:schemeClr val="bg1"/>
              </a:solidFill>
            </a:endParaRPr>
          </a:p>
          <a:p>
            <a:pPr marL="342900" indent="-342900">
              <a:spcBef>
                <a:spcPct val="20000"/>
              </a:spcBef>
            </a:pPr>
            <a:r>
              <a:rPr lang="en-US" sz="2000" b="1" dirty="0">
                <a:solidFill>
                  <a:srgbClr val="92D050"/>
                </a:solidFill>
              </a:rPr>
              <a:t>Shared Residence: </a:t>
            </a:r>
            <a:r>
              <a:rPr lang="en-US" sz="2000" dirty="0">
                <a:solidFill>
                  <a:schemeClr val="bg1"/>
                </a:solidFill>
              </a:rPr>
              <a:t>Evidence that the couple cohabitated during the marriage</a:t>
            </a:r>
            <a:endParaRPr lang="en-US" sz="2000" u="sng" dirty="0">
              <a:solidFill>
                <a:schemeClr val="bg1"/>
              </a:solidFill>
            </a:endParaRPr>
          </a:p>
          <a:p>
            <a:pPr marL="342900" indent="-342900">
              <a:spcBef>
                <a:spcPct val="20000"/>
              </a:spcBef>
            </a:pPr>
            <a:r>
              <a:rPr lang="en-US" sz="2000" b="1" dirty="0">
                <a:solidFill>
                  <a:srgbClr val="92D050"/>
                </a:solidFill>
              </a:rPr>
              <a:t>Battery or Extreme Cruelty: </a:t>
            </a:r>
            <a:r>
              <a:rPr lang="en-US" sz="2000" dirty="0">
                <a:solidFill>
                  <a:schemeClr val="bg1"/>
                </a:solidFill>
              </a:rPr>
              <a:t>Evidence of physical, mental and/or sexual abuse</a:t>
            </a:r>
          </a:p>
          <a:p>
            <a:endParaRPr lang="en-US" sz="2000" dirty="0">
              <a:solidFill>
                <a:schemeClr val="bg1"/>
              </a:solidFill>
            </a:endParaRPr>
          </a:p>
        </p:txBody>
      </p:sp>
    </p:spTree>
    <p:extLst>
      <p:ext uri="{BB962C8B-B14F-4D97-AF65-F5344CB8AC3E}">
        <p14:creationId xmlns:p14="http://schemas.microsoft.com/office/powerpoint/2010/main" val="1591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Shape&#10;&#10;Description automatically generated">
            <a:extLst>
              <a:ext uri="{FF2B5EF4-FFF2-40B4-BE49-F238E27FC236}">
                <a16:creationId xmlns:a16="http://schemas.microsoft.com/office/drawing/2014/main" id="{DE0EADFC-86C0-49F2-ADFA-66AE8887BD7E}"/>
              </a:ext>
            </a:extLst>
          </p:cNvPr>
          <p:cNvPicPr>
            <a:picLocks noGrp="1" noChangeAspect="1"/>
          </p:cNvPicPr>
          <p:nvPr>
            <p:ph sz="half" idx="2"/>
          </p:nvPr>
        </p:nvPicPr>
        <p:blipFill>
          <a:blip r:embed="rId2"/>
          <a:stretch>
            <a:fillRect/>
          </a:stretch>
        </p:blipFill>
        <p:spPr>
          <a:xfrm>
            <a:off x="5901" y="3650"/>
            <a:ext cx="12044541" cy="1541889"/>
          </a:xfrm>
        </p:spPr>
      </p:pic>
      <p:sp>
        <p:nvSpPr>
          <p:cNvPr id="11" name="TextBox 10">
            <a:extLst>
              <a:ext uri="{FF2B5EF4-FFF2-40B4-BE49-F238E27FC236}">
                <a16:creationId xmlns:a16="http://schemas.microsoft.com/office/drawing/2014/main" id="{FFD1FC69-6146-4F7D-8C84-02BB0BE69745}"/>
              </a:ext>
            </a:extLst>
          </p:cNvPr>
          <p:cNvSpPr txBox="1"/>
          <p:nvPr/>
        </p:nvSpPr>
        <p:spPr>
          <a:xfrm>
            <a:off x="238664" y="195533"/>
            <a:ext cx="101762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0" i="1">
                <a:solidFill>
                  <a:schemeClr val="bg1"/>
                </a:solidFill>
                <a:latin typeface="Bodoni MT"/>
              </a:rPr>
              <a:t>Today's Presenters</a:t>
            </a:r>
          </a:p>
        </p:txBody>
      </p:sp>
      <p:sp>
        <p:nvSpPr>
          <p:cNvPr id="14" name="TextBox 13">
            <a:extLst>
              <a:ext uri="{FF2B5EF4-FFF2-40B4-BE49-F238E27FC236}">
                <a16:creationId xmlns:a16="http://schemas.microsoft.com/office/drawing/2014/main" id="{700CF7F8-76CB-410B-BFA8-C99D9F2649E9}"/>
              </a:ext>
            </a:extLst>
          </p:cNvPr>
          <p:cNvSpPr txBox="1"/>
          <p:nvPr/>
        </p:nvSpPr>
        <p:spPr>
          <a:xfrm>
            <a:off x="2405510" y="2682618"/>
            <a:ext cx="7240949"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0438F"/>
                </a:solidFill>
                <a:latin typeface="Franklin Gothic Demi Cond"/>
              </a:rPr>
              <a:t>Tahirih Justice Center </a:t>
            </a:r>
          </a:p>
          <a:p>
            <a:pPr algn="ctr"/>
            <a:endParaRPr lang="en-US" sz="2800" dirty="0">
              <a:solidFill>
                <a:srgbClr val="00438F"/>
              </a:solidFill>
              <a:latin typeface="Franklin Gothic Medium"/>
            </a:endParaRPr>
          </a:p>
          <a:p>
            <a:pPr algn="ctr"/>
            <a:r>
              <a:rPr lang="en-US" dirty="0">
                <a:solidFill>
                  <a:schemeClr val="bg2">
                    <a:lumMod val="10000"/>
                  </a:schemeClr>
                </a:solidFill>
                <a:latin typeface="Franklin Gothic Medium"/>
              </a:rPr>
              <a:t>Richard Calderone, Litigation Counsel</a:t>
            </a:r>
          </a:p>
          <a:p>
            <a:pPr algn="ctr"/>
            <a:r>
              <a:rPr lang="en-US" dirty="0">
                <a:solidFill>
                  <a:schemeClr val="bg2">
                    <a:lumMod val="10000"/>
                  </a:schemeClr>
                </a:solidFill>
                <a:latin typeface="Franklin Gothic Medium"/>
              </a:rPr>
              <a:t>Tahirih Justice Center National Office </a:t>
            </a:r>
          </a:p>
          <a:p>
            <a:pPr algn="ctr"/>
            <a:endParaRPr lang="en-US" dirty="0">
              <a:solidFill>
                <a:schemeClr val="bg2">
                  <a:lumMod val="10000"/>
                </a:schemeClr>
              </a:solidFill>
              <a:latin typeface="Franklin Gothic Medium"/>
            </a:endParaRPr>
          </a:p>
          <a:p>
            <a:pPr algn="ctr"/>
            <a:r>
              <a:rPr lang="en-US" dirty="0">
                <a:solidFill>
                  <a:schemeClr val="bg2">
                    <a:lumMod val="10000"/>
                  </a:schemeClr>
                </a:solidFill>
                <a:latin typeface="Franklin Gothic Medium"/>
              </a:rPr>
              <a:t>&amp;</a:t>
            </a:r>
          </a:p>
          <a:p>
            <a:pPr algn="ctr"/>
            <a:endParaRPr lang="en-US" dirty="0">
              <a:solidFill>
                <a:schemeClr val="bg2">
                  <a:lumMod val="10000"/>
                </a:schemeClr>
              </a:solidFill>
              <a:latin typeface="Franklin Gothic Medium"/>
            </a:endParaRPr>
          </a:p>
          <a:p>
            <a:pPr algn="ctr"/>
            <a:r>
              <a:rPr lang="en-US" dirty="0" err="1">
                <a:solidFill>
                  <a:schemeClr val="bg2">
                    <a:lumMod val="10000"/>
                  </a:schemeClr>
                </a:solidFill>
                <a:latin typeface="Franklin Gothic Medium"/>
              </a:rPr>
              <a:t>Anuscé</a:t>
            </a:r>
            <a:r>
              <a:rPr lang="en-US" dirty="0">
                <a:solidFill>
                  <a:schemeClr val="bg2">
                    <a:lumMod val="10000"/>
                  </a:schemeClr>
                </a:solidFill>
                <a:latin typeface="Franklin Gothic Medium"/>
              </a:rPr>
              <a:t> Sanai, Supervising Attorney</a:t>
            </a:r>
          </a:p>
          <a:p>
            <a:pPr algn="ctr"/>
            <a:r>
              <a:rPr lang="en-US" dirty="0">
                <a:solidFill>
                  <a:schemeClr val="bg2">
                    <a:lumMod val="10000"/>
                  </a:schemeClr>
                </a:solidFill>
                <a:latin typeface="Franklin Gothic Medium"/>
              </a:rPr>
              <a:t> Tahirih Greater DC-Baltimore Regional Office</a:t>
            </a:r>
          </a:p>
        </p:txBody>
      </p:sp>
    </p:spTree>
    <p:extLst>
      <p:ext uri="{BB962C8B-B14F-4D97-AF65-F5344CB8AC3E}">
        <p14:creationId xmlns:p14="http://schemas.microsoft.com/office/powerpoint/2010/main" val="31505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8000">
                <a:solidFill>
                  <a:schemeClr val="bg1"/>
                </a:solidFill>
              </a:rPr>
              <a:t>Evidence of abuser status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369668" y="1450655"/>
            <a:ext cx="6245657" cy="5329836"/>
          </a:xfrm>
        </p:spPr>
        <p:txBody>
          <a:bodyPr anchor="ctr">
            <a:normAutofit/>
          </a:bodyPr>
          <a:lstStyle/>
          <a:p>
            <a:r>
              <a:rPr lang="en-US" sz="3200" dirty="0">
                <a:solidFill>
                  <a:schemeClr val="bg1"/>
                </a:solidFill>
                <a:latin typeface="Franklin Gothic Book" panose="020B0503020102020204" pitchFamily="34" charset="0"/>
              </a:rPr>
              <a:t>Birth certificate</a:t>
            </a:r>
          </a:p>
          <a:p>
            <a:r>
              <a:rPr lang="en-US" sz="3200" dirty="0">
                <a:solidFill>
                  <a:schemeClr val="bg1"/>
                </a:solidFill>
                <a:latin typeface="Franklin Gothic Book" panose="020B0503020102020204" pitchFamily="34" charset="0"/>
              </a:rPr>
              <a:t>US passport</a:t>
            </a:r>
          </a:p>
          <a:p>
            <a:r>
              <a:rPr lang="en-US" sz="3200" dirty="0">
                <a:solidFill>
                  <a:schemeClr val="bg1"/>
                </a:solidFill>
                <a:latin typeface="Franklin Gothic Book" panose="020B0503020102020204" pitchFamily="34" charset="0"/>
              </a:rPr>
              <a:t>Other immigration documentation (I-94 card, green card, naturalization certificate)</a:t>
            </a:r>
          </a:p>
          <a:p>
            <a:r>
              <a:rPr lang="en-US" sz="3200" dirty="0">
                <a:solidFill>
                  <a:schemeClr val="bg1"/>
                </a:solidFill>
                <a:latin typeface="Franklin Gothic Book" panose="020B0503020102020204" pitchFamily="34" charset="0"/>
              </a:rPr>
              <a:t>Other official documents (Social Security card,  voting reg., check stubs with SS#, etc.)</a:t>
            </a:r>
          </a:p>
          <a:p>
            <a:r>
              <a:rPr lang="en-US" sz="3200" dirty="0">
                <a:solidFill>
                  <a:schemeClr val="bg1"/>
                </a:solidFill>
                <a:latin typeface="Franklin Gothic Book" panose="020B0503020102020204" pitchFamily="34" charset="0"/>
              </a:rPr>
              <a:t>As last resort, a detailed affidavit of petitioner</a:t>
            </a:r>
          </a:p>
          <a:p>
            <a:endParaRPr lang="en-US" sz="2000" dirty="0">
              <a:solidFill>
                <a:schemeClr val="bg1"/>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a:p>
            <a:endParaRPr lang="en-US" sz="2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0962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59933" y="995318"/>
            <a:ext cx="9872134" cy="1193968"/>
          </a:xfrm>
          <a:solidFill>
            <a:srgbClr val="F8710C"/>
          </a:solidFill>
          <a:ln w="38100">
            <a:solidFill>
              <a:srgbClr val="7F7F7F"/>
            </a:solidFill>
            <a:miter lim="800000"/>
          </a:ln>
        </p:spPr>
        <p:txBody>
          <a:bodyPr>
            <a:normAutofit/>
          </a:bodyPr>
          <a:lstStyle/>
          <a:p>
            <a:pPr algn="ctr"/>
            <a:r>
              <a:rPr lang="en-US" sz="3600" dirty="0"/>
              <a:t>Evidence of good faith marriage</a:t>
            </a:r>
          </a:p>
        </p:txBody>
      </p:sp>
      <p:sp>
        <p:nvSpPr>
          <p:cNvPr id="5" name="Content Placeholder 4"/>
          <p:cNvSpPr>
            <a:spLocks noGrp="1"/>
          </p:cNvSpPr>
          <p:nvPr>
            <p:ph sz="half" idx="1"/>
          </p:nvPr>
        </p:nvSpPr>
        <p:spPr>
          <a:xfrm>
            <a:off x="1476915" y="2888250"/>
            <a:ext cx="4297351" cy="2959777"/>
          </a:xfrm>
        </p:spPr>
        <p:txBody>
          <a:bodyPr anchor="t">
            <a:normAutofit/>
          </a:bodyPr>
          <a:lstStyle/>
          <a:p>
            <a:r>
              <a:rPr lang="en-US" sz="1900"/>
              <a:t>Marriage certificate</a:t>
            </a:r>
          </a:p>
          <a:p>
            <a:r>
              <a:rPr lang="en-US" sz="1900"/>
              <a:t>Wedding invitation and photos</a:t>
            </a:r>
          </a:p>
          <a:p>
            <a:r>
              <a:rPr lang="en-US" sz="1900"/>
              <a:t>Children-in-common’s birth certificates</a:t>
            </a:r>
          </a:p>
          <a:p>
            <a:r>
              <a:rPr lang="en-US" sz="1900"/>
              <a:t>Affidavits or letters from friends and family about courtship and marriage</a:t>
            </a:r>
          </a:p>
          <a:p>
            <a:r>
              <a:rPr lang="en-US" sz="1900"/>
              <a:t>Correspondence jointly addressed to couple</a:t>
            </a:r>
          </a:p>
          <a:p>
            <a:endParaRPr lang="en-US" sz="1900"/>
          </a:p>
          <a:p>
            <a:pPr marL="0" indent="0">
              <a:buNone/>
            </a:pPr>
            <a:endParaRPr lang="en-US" sz="1900"/>
          </a:p>
        </p:txBody>
      </p:sp>
      <p:cxnSp>
        <p:nvCxnSpPr>
          <p:cNvPr id="13" name="Straight Connector 12">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half" idx="2"/>
          </p:nvPr>
        </p:nvSpPr>
        <p:spPr>
          <a:xfrm>
            <a:off x="6417731" y="2888250"/>
            <a:ext cx="4292594" cy="2959778"/>
          </a:xfrm>
        </p:spPr>
        <p:txBody>
          <a:bodyPr anchor="t">
            <a:normAutofit/>
          </a:bodyPr>
          <a:lstStyle/>
          <a:p>
            <a:r>
              <a:rPr lang="en-US" sz="2000">
                <a:latin typeface="Franklin Gothic Book" panose="020B0503020102020204" pitchFamily="34" charset="0"/>
              </a:rPr>
              <a:t>Letters, cards, emails, texts sent from one spouse to the other</a:t>
            </a:r>
          </a:p>
          <a:p>
            <a:r>
              <a:rPr lang="en-US" sz="2000">
                <a:latin typeface="Franklin Gothic Book" panose="020B0503020102020204" pitchFamily="34" charset="0"/>
              </a:rPr>
              <a:t>Joint mortgage or lease</a:t>
            </a:r>
          </a:p>
          <a:p>
            <a:r>
              <a:rPr lang="en-US" sz="2000">
                <a:latin typeface="Franklin Gothic Book" panose="020B0503020102020204" pitchFamily="34" charset="0"/>
              </a:rPr>
              <a:t>Joint insurance policies</a:t>
            </a:r>
          </a:p>
          <a:p>
            <a:r>
              <a:rPr lang="en-US" sz="2000">
                <a:latin typeface="Franklin Gothic Book" panose="020B0503020102020204" pitchFamily="34" charset="0"/>
              </a:rPr>
              <a:t>Joint  bills</a:t>
            </a:r>
          </a:p>
          <a:p>
            <a:r>
              <a:rPr lang="en-US" sz="2000">
                <a:latin typeface="Franklin Gothic Book" panose="020B0503020102020204" pitchFamily="34" charset="0"/>
              </a:rPr>
              <a:t>Joint tax returns</a:t>
            </a:r>
          </a:p>
          <a:p>
            <a:r>
              <a:rPr lang="en-US" sz="2000">
                <a:latin typeface="Franklin Gothic Book" panose="020B0503020102020204" pitchFamily="34" charset="0"/>
              </a:rPr>
              <a:t>Joint bank accounts</a:t>
            </a:r>
          </a:p>
          <a:p>
            <a:endParaRPr lang="en-US" sz="2000">
              <a:latin typeface="Franklin Gothic Book" panose="020B0503020102020204" pitchFamily="34" charset="0"/>
            </a:endParaRPr>
          </a:p>
          <a:p>
            <a:endParaRPr lang="en-US" sz="2000">
              <a:latin typeface="Franklin Gothic Book" panose="020B0503020102020204" pitchFamily="34" charset="0"/>
            </a:endParaRPr>
          </a:p>
        </p:txBody>
      </p:sp>
    </p:spTree>
    <p:extLst>
      <p:ext uri="{BB962C8B-B14F-4D97-AF65-F5344CB8AC3E}">
        <p14:creationId xmlns:p14="http://schemas.microsoft.com/office/powerpoint/2010/main" val="20376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4"/>
          <p:cNvSpPr>
            <a:spLocks noGrp="1"/>
          </p:cNvSpPr>
          <p:nvPr>
            <p:ph type="title"/>
          </p:nvPr>
        </p:nvSpPr>
        <p:spPr>
          <a:xfrm>
            <a:off x="1014141" y="1450655"/>
            <a:ext cx="3932030" cy="3956690"/>
          </a:xfrm>
        </p:spPr>
        <p:txBody>
          <a:bodyPr anchor="ctr">
            <a:normAutofit/>
          </a:bodyPr>
          <a:lstStyle/>
          <a:p>
            <a:r>
              <a:rPr lang="en-US" sz="7400">
                <a:solidFill>
                  <a:schemeClr val="bg1"/>
                </a:solidFill>
              </a:rPr>
              <a:t>Evidence of shared residence</a:t>
            </a:r>
          </a:p>
        </p:txBody>
      </p:sp>
      <p:cxnSp>
        <p:nvCxnSpPr>
          <p:cNvPr id="18" name="Straight Connector 12">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4">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5447490" y="1108061"/>
            <a:ext cx="6478622" cy="5331650"/>
          </a:xfrm>
        </p:spPr>
        <p:txBody>
          <a:bodyPr anchor="ctr">
            <a:normAutofit fontScale="92500" lnSpcReduction="10000"/>
          </a:bodyPr>
          <a:lstStyle/>
          <a:p>
            <a:r>
              <a:rPr lang="en-US" sz="3200" dirty="0">
                <a:solidFill>
                  <a:schemeClr val="bg1"/>
                </a:solidFill>
              </a:rPr>
              <a:t>Much of the same evidence used to demonstrate a good faith marriage can establish shared residence</a:t>
            </a:r>
          </a:p>
          <a:p>
            <a:pPr lvl="1">
              <a:buFont typeface="Wingdings" panose="05000000000000000000" pitchFamily="2" charset="2"/>
              <a:buChar char="Ø"/>
            </a:pPr>
            <a:r>
              <a:rPr lang="en-US" sz="3200" dirty="0">
                <a:solidFill>
                  <a:schemeClr val="bg1"/>
                </a:solidFill>
              </a:rPr>
              <a:t>Rental leases or titles to a home</a:t>
            </a:r>
          </a:p>
          <a:p>
            <a:pPr lvl="1">
              <a:buFont typeface="Wingdings" panose="05000000000000000000" pitchFamily="2" charset="2"/>
              <a:buChar char="Ø"/>
            </a:pPr>
            <a:r>
              <a:rPr lang="en-US" sz="3200" dirty="0">
                <a:solidFill>
                  <a:schemeClr val="bg1"/>
                </a:solidFill>
              </a:rPr>
              <a:t>Joint tax returns, bills, bank accounts, etc.</a:t>
            </a:r>
          </a:p>
          <a:p>
            <a:pPr lvl="1">
              <a:buFont typeface="Wingdings" panose="05000000000000000000" pitchFamily="2" charset="2"/>
              <a:buChar char="Ø"/>
            </a:pPr>
            <a:r>
              <a:rPr lang="en-US" sz="3200" dirty="0">
                <a:solidFill>
                  <a:schemeClr val="bg1"/>
                </a:solidFill>
              </a:rPr>
              <a:t>Letters, cards, emails, showing a joint residence</a:t>
            </a:r>
          </a:p>
          <a:p>
            <a:pPr lvl="1">
              <a:buFont typeface="Wingdings" panose="05000000000000000000" pitchFamily="2" charset="2"/>
              <a:buChar char="Ø"/>
            </a:pPr>
            <a:r>
              <a:rPr lang="en-US" sz="3200" dirty="0">
                <a:solidFill>
                  <a:schemeClr val="bg1"/>
                </a:solidFill>
              </a:rPr>
              <a:t>Affidavit of petitioner</a:t>
            </a:r>
          </a:p>
          <a:p>
            <a:pPr lvl="1">
              <a:buFont typeface="Wingdings" panose="05000000000000000000" pitchFamily="2" charset="2"/>
              <a:buChar char="Ø"/>
            </a:pPr>
            <a:r>
              <a:rPr lang="en-US" sz="3200" dirty="0">
                <a:solidFill>
                  <a:schemeClr val="bg1"/>
                </a:solidFill>
              </a:rPr>
              <a:t>Affidavits of neighbors and others who visited the couple in the shared home</a:t>
            </a:r>
          </a:p>
          <a:p>
            <a:pPr lvl="1"/>
            <a:endParaRPr lang="en-US" sz="2000" dirty="0">
              <a:solidFill>
                <a:schemeClr val="bg1"/>
              </a:solidFill>
            </a:endParaRPr>
          </a:p>
          <a:p>
            <a:pPr lvl="1"/>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5386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59933" y="995318"/>
            <a:ext cx="9872134" cy="1193968"/>
          </a:xfrm>
          <a:solidFill>
            <a:srgbClr val="F8710C"/>
          </a:solidFill>
          <a:ln w="38100">
            <a:solidFill>
              <a:srgbClr val="7F7F7F"/>
            </a:solidFill>
            <a:miter lim="800000"/>
          </a:ln>
        </p:spPr>
        <p:txBody>
          <a:bodyPr>
            <a:normAutofit/>
          </a:bodyPr>
          <a:lstStyle/>
          <a:p>
            <a:pPr algn="ctr"/>
            <a:r>
              <a:rPr lang="en-US" sz="3600" dirty="0"/>
              <a:t>Evidence of battery and/or extreme cruelty</a:t>
            </a:r>
          </a:p>
        </p:txBody>
      </p:sp>
      <p:sp>
        <p:nvSpPr>
          <p:cNvPr id="9" name="Content Placeholder 8"/>
          <p:cNvSpPr>
            <a:spLocks noGrp="1"/>
          </p:cNvSpPr>
          <p:nvPr>
            <p:ph sz="half" idx="1"/>
          </p:nvPr>
        </p:nvSpPr>
        <p:spPr>
          <a:xfrm>
            <a:off x="1476915" y="2888250"/>
            <a:ext cx="4297351" cy="2959777"/>
          </a:xfrm>
        </p:spPr>
        <p:txBody>
          <a:bodyPr anchor="t">
            <a:normAutofit/>
          </a:bodyPr>
          <a:lstStyle/>
          <a:p>
            <a:r>
              <a:rPr lang="en-US" sz="1700">
                <a:latin typeface="Franklin Gothic Book" panose="020B0503020102020204" pitchFamily="34" charset="0"/>
              </a:rPr>
              <a:t>Declaration of applicant </a:t>
            </a:r>
          </a:p>
          <a:p>
            <a:r>
              <a:rPr lang="en-US" sz="1700">
                <a:latin typeface="Franklin Gothic Book" panose="020B0503020102020204" pitchFamily="34" charset="0"/>
              </a:rPr>
              <a:t>Photographs of injuries or damaged property</a:t>
            </a:r>
          </a:p>
          <a:p>
            <a:r>
              <a:rPr lang="en-US" sz="1700">
                <a:latin typeface="Franklin Gothic Book" panose="020B0503020102020204" pitchFamily="34" charset="0"/>
              </a:rPr>
              <a:t>Affidavit of others who saw/heard abuse</a:t>
            </a:r>
          </a:p>
          <a:p>
            <a:r>
              <a:rPr lang="en-US" sz="1700">
                <a:latin typeface="Franklin Gothic Book" panose="020B0503020102020204" pitchFamily="34" charset="0"/>
              </a:rPr>
              <a:t>Criminal court records if abuser was arrested or convicted</a:t>
            </a:r>
          </a:p>
          <a:p>
            <a:r>
              <a:rPr lang="en-US" sz="1700">
                <a:latin typeface="Franklin Gothic Book" panose="020B0503020102020204" pitchFamily="34" charset="0"/>
              </a:rPr>
              <a:t>Restraining, stay away, or exclusion orders, plus accompanying documents</a:t>
            </a:r>
          </a:p>
          <a:p>
            <a:endParaRPr lang="en-US" sz="1700" b="1">
              <a:latin typeface="Franklin Gothic Book" panose="020B0503020102020204" pitchFamily="34" charset="0"/>
            </a:endParaRPr>
          </a:p>
        </p:txBody>
      </p:sp>
      <p:cxnSp>
        <p:nvCxnSpPr>
          <p:cNvPr id="17" name="Straight Connector 16">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half" idx="2"/>
          </p:nvPr>
        </p:nvSpPr>
        <p:spPr>
          <a:xfrm>
            <a:off x="6417731" y="2888250"/>
            <a:ext cx="4292594" cy="2959778"/>
          </a:xfrm>
        </p:spPr>
        <p:txBody>
          <a:bodyPr anchor="t">
            <a:normAutofit/>
          </a:bodyPr>
          <a:lstStyle/>
          <a:p>
            <a:r>
              <a:rPr lang="en-US" sz="1700"/>
              <a:t>Domestic violence shelter record or affidavit</a:t>
            </a:r>
          </a:p>
          <a:p>
            <a:r>
              <a:rPr lang="en-US" sz="1700"/>
              <a:t>Police reports/affidavit of police officer(s)</a:t>
            </a:r>
          </a:p>
          <a:p>
            <a:r>
              <a:rPr lang="en-US" sz="1700"/>
              <a:t>Medical records, even if self-petitioner’s behavior is related to abuse</a:t>
            </a:r>
          </a:p>
          <a:p>
            <a:r>
              <a:rPr lang="en-US" sz="1700"/>
              <a:t>Letter/notes from abuser and/or abuser’s history of drug/alcohol abuse</a:t>
            </a:r>
          </a:p>
        </p:txBody>
      </p:sp>
    </p:spTree>
    <p:extLst>
      <p:ext uri="{BB962C8B-B14F-4D97-AF65-F5344CB8AC3E}">
        <p14:creationId xmlns:p14="http://schemas.microsoft.com/office/powerpoint/2010/main" val="3925968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1014141" y="1450655"/>
            <a:ext cx="3932030" cy="3956690"/>
          </a:xfrm>
        </p:spPr>
        <p:txBody>
          <a:bodyPr anchor="ctr">
            <a:normAutofit/>
          </a:bodyPr>
          <a:lstStyle/>
          <a:p>
            <a:r>
              <a:rPr lang="en-US" sz="6800" dirty="0">
                <a:solidFill>
                  <a:schemeClr val="bg1"/>
                </a:solidFill>
              </a:rPr>
              <a:t>Forms needed for </a:t>
            </a:r>
            <a:br>
              <a:rPr lang="en-US" sz="6800" dirty="0">
                <a:solidFill>
                  <a:schemeClr val="bg1"/>
                </a:solidFill>
              </a:rPr>
            </a:br>
            <a:r>
              <a:rPr lang="en-US" sz="6800" dirty="0">
                <a:solidFill>
                  <a:schemeClr val="bg1"/>
                </a:solidFill>
              </a:rPr>
              <a:t>I-751 Waiver</a:t>
            </a:r>
          </a:p>
        </p:txBody>
      </p:sp>
      <p:cxnSp>
        <p:nvCxnSpPr>
          <p:cNvPr id="12" name="Straight Connector 11">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5252936" y="1108060"/>
            <a:ext cx="5851965" cy="5351105"/>
          </a:xfrm>
        </p:spPr>
        <p:txBody>
          <a:bodyPr anchor="ctr">
            <a:normAutofit lnSpcReduction="10000"/>
          </a:bodyPr>
          <a:lstStyle/>
          <a:p>
            <a:r>
              <a:rPr lang="en-US" sz="4000" dirty="0">
                <a:solidFill>
                  <a:schemeClr val="bg1"/>
                </a:solidFill>
              </a:rPr>
              <a:t>G-28, Entry of Appearance</a:t>
            </a:r>
          </a:p>
          <a:p>
            <a:r>
              <a:rPr lang="en-US" sz="4000" dirty="0">
                <a:solidFill>
                  <a:schemeClr val="bg1"/>
                </a:solidFill>
              </a:rPr>
              <a:t>I-912, Request for Fee Waiver</a:t>
            </a:r>
          </a:p>
          <a:p>
            <a:r>
              <a:rPr lang="en-US" sz="4000" dirty="0">
                <a:solidFill>
                  <a:schemeClr val="bg1"/>
                </a:solidFill>
              </a:rPr>
              <a:t>I-751, Battered Spouse Waiver Petition</a:t>
            </a:r>
          </a:p>
          <a:p>
            <a:endParaRPr lang="en-US" sz="4000" dirty="0">
              <a:solidFill>
                <a:schemeClr val="bg1"/>
              </a:solidFill>
            </a:endParaRPr>
          </a:p>
          <a:p>
            <a:pPr marL="0" indent="0">
              <a:buNone/>
            </a:pPr>
            <a:r>
              <a:rPr lang="en-US" sz="2600" b="1" u="sng" dirty="0">
                <a:solidFill>
                  <a:srgbClr val="FF0000"/>
                </a:solidFill>
                <a:highlight>
                  <a:srgbClr val="FFFF00"/>
                </a:highlight>
                <a:latin typeface="Book Antiqua" panose="02040602050305030304" pitchFamily="18" charset="0"/>
              </a:rPr>
              <a:t>Note:  </a:t>
            </a:r>
            <a:r>
              <a:rPr lang="en-US" sz="2600" dirty="0">
                <a:solidFill>
                  <a:srgbClr val="FF0000"/>
                </a:solidFill>
                <a:highlight>
                  <a:srgbClr val="FFFF00"/>
                </a:highlight>
                <a:latin typeface="Book Antiqua" panose="02040602050305030304" pitchFamily="18" charset="0"/>
              </a:rPr>
              <a:t>it is highly recommended the I-751 must be filed before the expiration of the conditional green card</a:t>
            </a:r>
          </a:p>
        </p:txBody>
      </p:sp>
    </p:spTree>
    <p:extLst>
      <p:ext uri="{BB962C8B-B14F-4D97-AF65-F5344CB8AC3E}">
        <p14:creationId xmlns:p14="http://schemas.microsoft.com/office/powerpoint/2010/main" val="44210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E5D"/>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4" name="Rectangle 3">
            <a:extLst>
              <a:ext uri="{FF2B5EF4-FFF2-40B4-BE49-F238E27FC236}">
                <a16:creationId xmlns:a16="http://schemas.microsoft.com/office/drawing/2014/main" id="{A9A9D8BA-D2F4-49A8-80D2-4544704EA52B}"/>
              </a:ext>
            </a:extLst>
          </p:cNvPr>
          <p:cNvSpPr/>
          <p:nvPr/>
        </p:nvSpPr>
        <p:spPr>
          <a:xfrm>
            <a:off x="422877" y="959471"/>
            <a:ext cx="11093025" cy="4425827"/>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4400" dirty="0">
                <a:solidFill>
                  <a:srgbClr val="EABEDB"/>
                </a:solidFill>
                <a:latin typeface="Franklin Gothic Demi" panose="020B0703020102020204" pitchFamily="34" charset="0"/>
              </a:rPr>
              <a:t>If you are working with a Tahirih attorney, do not hesitate to connect for questions, </a:t>
            </a:r>
          </a:p>
          <a:p>
            <a:pPr algn="ctr" defTabSz="457200" eaLnBrk="0" fontAlgn="base" hangingPunct="0">
              <a:lnSpc>
                <a:spcPct val="80000"/>
              </a:lnSpc>
              <a:spcBef>
                <a:spcPct val="0"/>
              </a:spcBef>
              <a:spcAft>
                <a:spcPct val="0"/>
              </a:spcAft>
            </a:pPr>
            <a:r>
              <a:rPr lang="en-US" sz="4400" dirty="0">
                <a:solidFill>
                  <a:srgbClr val="EABEDB"/>
                </a:solidFill>
                <a:latin typeface="Franklin Gothic Demi" panose="020B0703020102020204" pitchFamily="34" charset="0"/>
              </a:rPr>
              <a:t>and if you are thinking of taking on a new case…connect with us, and we will walk the journey with you.</a:t>
            </a:r>
          </a:p>
          <a:p>
            <a:pPr algn="ctr" defTabSz="457200" eaLnBrk="0" fontAlgn="base" hangingPunct="0">
              <a:lnSpc>
                <a:spcPct val="80000"/>
              </a:lnSpc>
              <a:spcBef>
                <a:spcPct val="0"/>
              </a:spcBef>
              <a:spcAft>
                <a:spcPct val="0"/>
              </a:spcAft>
            </a:pPr>
            <a:endParaRPr lang="en-US" sz="4400" dirty="0">
              <a:solidFill>
                <a:srgbClr val="EABEDB"/>
              </a:solidFill>
              <a:latin typeface="Franklin Gothic Demi" panose="020B0703020102020204" pitchFamily="34" charset="0"/>
            </a:endParaRPr>
          </a:p>
          <a:p>
            <a:pPr algn="ctr" defTabSz="457200" eaLnBrk="0" fontAlgn="base" hangingPunct="0">
              <a:lnSpc>
                <a:spcPct val="80000"/>
              </a:lnSpc>
              <a:spcBef>
                <a:spcPct val="0"/>
              </a:spcBef>
              <a:spcAft>
                <a:spcPct val="0"/>
              </a:spcAft>
            </a:pPr>
            <a:endParaRPr lang="en-US" sz="4400" dirty="0">
              <a:solidFill>
                <a:srgbClr val="EABEDB"/>
              </a:solidFill>
              <a:latin typeface="Franklin Gothic Demi" panose="020B0703020102020204" pitchFamily="34" charset="0"/>
            </a:endParaRPr>
          </a:p>
          <a:p>
            <a:pPr algn="ctr" defTabSz="457200" eaLnBrk="0" fontAlgn="base" hangingPunct="0">
              <a:lnSpc>
                <a:spcPct val="80000"/>
              </a:lnSpc>
              <a:spcBef>
                <a:spcPct val="0"/>
              </a:spcBef>
              <a:spcAft>
                <a:spcPct val="0"/>
              </a:spcAft>
            </a:pPr>
            <a:r>
              <a:rPr lang="en-US" sz="4400" dirty="0">
                <a:solidFill>
                  <a:srgbClr val="EABEDB"/>
                </a:solidFill>
                <a:latin typeface="Franklin Gothic Demi" panose="020B0703020102020204" pitchFamily="34" charset="0"/>
              </a:rPr>
              <a:t>Thank you!</a:t>
            </a:r>
          </a:p>
        </p:txBody>
      </p:sp>
    </p:spTree>
    <p:extLst>
      <p:ext uri="{BB962C8B-B14F-4D97-AF65-F5344CB8AC3E}">
        <p14:creationId xmlns:p14="http://schemas.microsoft.com/office/powerpoint/2010/main" val="16940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351926"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Questions|</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i="1">
                <a:solidFill>
                  <a:srgbClr val="EABEDB"/>
                </a:solidFill>
                <a:latin typeface="Franklin Gothic Demi"/>
              </a:rPr>
              <a:t>Questions?</a:t>
            </a:r>
            <a:endParaRPr lang="en-US" i="1"/>
          </a:p>
        </p:txBody>
      </p:sp>
      <p:pic>
        <p:nvPicPr>
          <p:cNvPr id="2" name="Picture 2">
            <a:extLst>
              <a:ext uri="{FF2B5EF4-FFF2-40B4-BE49-F238E27FC236}">
                <a16:creationId xmlns:a16="http://schemas.microsoft.com/office/drawing/2014/main" id="{2E9E27A0-A85B-491A-B08E-0239C4CCDC48}"/>
              </a:ext>
            </a:extLst>
          </p:cNvPr>
          <p:cNvPicPr>
            <a:picLocks noChangeAspect="1"/>
          </p:cNvPicPr>
          <p:nvPr/>
        </p:nvPicPr>
        <p:blipFill>
          <a:blip r:embed="rId4"/>
          <a:stretch>
            <a:fillRect/>
          </a:stretch>
        </p:blipFill>
        <p:spPr>
          <a:xfrm>
            <a:off x="5198854" y="1594449"/>
            <a:ext cx="6898255" cy="4531742"/>
          </a:xfrm>
          <a:prstGeom prst="rect">
            <a:avLst/>
          </a:prstGeom>
        </p:spPr>
      </p:pic>
      <p:pic>
        <p:nvPicPr>
          <p:cNvPr id="3" name="Picture 3">
            <a:extLst>
              <a:ext uri="{FF2B5EF4-FFF2-40B4-BE49-F238E27FC236}">
                <a16:creationId xmlns:a16="http://schemas.microsoft.com/office/drawing/2014/main" id="{51FB88AD-853E-4780-8A8B-533206DFDAA3}"/>
              </a:ext>
            </a:extLst>
          </p:cNvPr>
          <p:cNvPicPr>
            <a:picLocks noChangeAspect="1"/>
          </p:cNvPicPr>
          <p:nvPr/>
        </p:nvPicPr>
        <p:blipFill>
          <a:blip r:embed="rId5"/>
          <a:stretch>
            <a:fillRect/>
          </a:stretch>
        </p:blipFill>
        <p:spPr>
          <a:xfrm>
            <a:off x="1245079" y="2425534"/>
            <a:ext cx="5359879" cy="3300895"/>
          </a:xfrm>
          <a:prstGeom prst="rect">
            <a:avLst/>
          </a:prstGeom>
        </p:spPr>
      </p:pic>
      <p:sp>
        <p:nvSpPr>
          <p:cNvPr id="4" name="TextBox 3">
            <a:extLst>
              <a:ext uri="{FF2B5EF4-FFF2-40B4-BE49-F238E27FC236}">
                <a16:creationId xmlns:a16="http://schemas.microsoft.com/office/drawing/2014/main" id="{D684F296-18DC-4EDE-A7FE-C5A0E6E3C4AF}"/>
              </a:ext>
            </a:extLst>
          </p:cNvPr>
          <p:cNvSpPr txBox="1"/>
          <p:nvPr/>
        </p:nvSpPr>
        <p:spPr>
          <a:xfrm>
            <a:off x="1446362" y="2510287"/>
            <a:ext cx="5029200"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Franklin Gothic Demi Cond"/>
                <a:ea typeface="+mn-lt"/>
                <a:cs typeface="+mn-lt"/>
              </a:rPr>
              <a:t>After the webinar, contact</a:t>
            </a:r>
            <a:endParaRPr lang="en-US" sz="2800" dirty="0">
              <a:latin typeface="Franklin Gothic Demi Cond"/>
            </a:endParaRPr>
          </a:p>
          <a:p>
            <a:endParaRPr lang="en-US" dirty="0"/>
          </a:p>
          <a:p>
            <a:pPr marL="285750" indent="-285750">
              <a:buFont typeface="Arial"/>
              <a:buChar char="•"/>
            </a:pPr>
            <a:r>
              <a:rPr lang="en-US" dirty="0">
                <a:ea typeface="+mn-lt"/>
                <a:cs typeface="+mn-lt"/>
              </a:rPr>
              <a:t>Your Tahirih mentor attorney</a:t>
            </a:r>
          </a:p>
          <a:p>
            <a:pPr marL="285750" indent="-285750">
              <a:buFont typeface="Arial"/>
              <a:buChar char="•"/>
            </a:pPr>
            <a:r>
              <a:rPr lang="en-US" dirty="0">
                <a:ea typeface="+mn-lt"/>
                <a:cs typeface="+mn-lt"/>
              </a:rPr>
              <a:t>Richard Caldarone, </a:t>
            </a:r>
            <a:r>
              <a:rPr lang="en-US" dirty="0">
                <a:ea typeface="+mn-lt"/>
                <a:cs typeface="+mn-lt"/>
                <a:hlinkClick r:id="rId6"/>
              </a:rPr>
              <a:t>RichardC@tahirih.org</a:t>
            </a:r>
          </a:p>
          <a:p>
            <a:pPr marL="285750" indent="-285750">
              <a:buFont typeface="Arial"/>
              <a:buChar char="•"/>
            </a:pPr>
            <a:r>
              <a:rPr lang="en-US" dirty="0"/>
              <a:t>Adilene </a:t>
            </a:r>
            <a:r>
              <a:rPr lang="en-US" dirty="0" err="1"/>
              <a:t>Núñez</a:t>
            </a:r>
            <a:r>
              <a:rPr lang="en-US" dirty="0"/>
              <a:t> Huang, </a:t>
            </a:r>
            <a:r>
              <a:rPr lang="en-US" dirty="0">
                <a:hlinkClick r:id="rId7"/>
              </a:rPr>
              <a:t>AdiN@tahirih.org</a:t>
            </a:r>
            <a:endParaRPr lang="en-US" dirty="0"/>
          </a:p>
          <a:p>
            <a:pPr marL="285750" indent="-285750">
              <a:buFont typeface="Arial"/>
              <a:buChar char="•"/>
            </a:pPr>
            <a:r>
              <a:rPr lang="en-US" dirty="0" err="1"/>
              <a:t>Anuscé</a:t>
            </a:r>
            <a:r>
              <a:rPr lang="en-US" dirty="0"/>
              <a:t> Sanai, </a:t>
            </a:r>
            <a:r>
              <a:rPr lang="en-US" dirty="0" err="1">
                <a:hlinkClick r:id="rId8"/>
              </a:rPr>
              <a:t>anusce@</a:t>
            </a:r>
            <a:r>
              <a:rPr lang="en-US" err="1">
                <a:hlinkClick r:id="rId8"/>
              </a:rPr>
              <a:t>tahirih</a:t>
            </a:r>
            <a:r>
              <a:rPr lang="en-US">
                <a:hlinkClick r:id="rId8"/>
              </a:rPr>
              <a:t>.org</a:t>
            </a:r>
            <a:r>
              <a:rPr lang="en-US"/>
              <a:t>	</a:t>
            </a:r>
            <a:endParaRPr lang="en-US" dirty="0"/>
          </a:p>
        </p:txBody>
      </p:sp>
    </p:spTree>
    <p:extLst>
      <p:ext uri="{BB962C8B-B14F-4D97-AF65-F5344CB8AC3E}">
        <p14:creationId xmlns:p14="http://schemas.microsoft.com/office/powerpoint/2010/main" val="32564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1" name="Rectangle 10">
            <a:extLst>
              <a:ext uri="{FF2B5EF4-FFF2-40B4-BE49-F238E27FC236}">
                <a16:creationId xmlns:a16="http://schemas.microsoft.com/office/drawing/2014/main" id="{2FE9B075-D067-4F85-982D-09AC91FEE812}"/>
              </a:ext>
            </a:extLst>
          </p:cNvPr>
          <p:cNvSpPr/>
          <p:nvPr/>
        </p:nvSpPr>
        <p:spPr>
          <a:xfrm>
            <a:off x="374511" y="6285802"/>
            <a:ext cx="2430474"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Contact Us|</a:t>
            </a:r>
            <a:r>
              <a:rPr lang="en-US">
                <a:solidFill>
                  <a:srgbClr val="EABEDB"/>
                </a:solidFill>
                <a:latin typeface="Franklin Gothic Medium"/>
              </a:rPr>
              <a:t> tahirih.org</a:t>
            </a:r>
          </a:p>
        </p:txBody>
      </p:sp>
      <p:sp>
        <p:nvSpPr>
          <p:cNvPr id="12" name="Rectangle 11">
            <a:extLst>
              <a:ext uri="{FF2B5EF4-FFF2-40B4-BE49-F238E27FC236}">
                <a16:creationId xmlns:a16="http://schemas.microsoft.com/office/drawing/2014/main" id="{D85FCCAE-0A0F-4BCF-81EF-F3E2C8EA0F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3CAED-7467-4407-BF88-F2B1BB1CCA3E}"/>
              </a:ext>
            </a:extLst>
          </p:cNvPr>
          <p:cNvSpPr/>
          <p:nvPr/>
        </p:nvSpPr>
        <p:spPr>
          <a:xfrm>
            <a:off x="505338" y="326167"/>
            <a:ext cx="11197135" cy="923330"/>
          </a:xfrm>
          <a:prstGeom prst="rect">
            <a:avLst/>
          </a:prstGeom>
        </p:spPr>
        <p:txBody>
          <a:bodyPr wrap="square" lIns="91440" tIns="45720" rIns="91440" bIns="45720" anchor="t">
            <a:spAutoFit/>
          </a:bodyPr>
          <a:lstStyle/>
          <a:p>
            <a:pPr defTabSz="457200">
              <a:spcBef>
                <a:spcPct val="0"/>
              </a:spcBef>
              <a:spcAft>
                <a:spcPct val="0"/>
              </a:spcAft>
            </a:pPr>
            <a:r>
              <a:rPr lang="en-US" sz="5400" i="1">
                <a:solidFill>
                  <a:srgbClr val="EABEDB"/>
                </a:solidFill>
                <a:latin typeface="Franklin Gothic Demi"/>
              </a:rPr>
              <a:t>Contact Us</a:t>
            </a:r>
            <a:endParaRPr lang="en-US"/>
          </a:p>
        </p:txBody>
      </p:sp>
      <p:pic>
        <p:nvPicPr>
          <p:cNvPr id="5" name="Picture 5" descr="A picture containing person, cellphone, phone, outdoor&#10;&#10;Description automatically generated">
            <a:extLst>
              <a:ext uri="{FF2B5EF4-FFF2-40B4-BE49-F238E27FC236}">
                <a16:creationId xmlns:a16="http://schemas.microsoft.com/office/drawing/2014/main" id="{4E6C3314-33B7-429A-9650-7AE524CEF7CE}"/>
              </a:ext>
            </a:extLst>
          </p:cNvPr>
          <p:cNvPicPr>
            <a:picLocks noChangeAspect="1"/>
          </p:cNvPicPr>
          <p:nvPr/>
        </p:nvPicPr>
        <p:blipFill>
          <a:blip r:embed="rId4"/>
          <a:stretch>
            <a:fillRect/>
          </a:stretch>
        </p:blipFill>
        <p:spPr>
          <a:xfrm>
            <a:off x="-6824" y="1575900"/>
            <a:ext cx="6007289" cy="4718409"/>
          </a:xfrm>
          <a:prstGeom prst="rect">
            <a:avLst/>
          </a:prstGeom>
        </p:spPr>
      </p:pic>
      <p:pic>
        <p:nvPicPr>
          <p:cNvPr id="3" name="Picture 3">
            <a:extLst>
              <a:ext uri="{FF2B5EF4-FFF2-40B4-BE49-F238E27FC236}">
                <a16:creationId xmlns:a16="http://schemas.microsoft.com/office/drawing/2014/main" id="{51FB88AD-853E-4780-8A8B-533206DFDAA3}"/>
              </a:ext>
            </a:extLst>
          </p:cNvPr>
          <p:cNvPicPr>
            <a:picLocks noChangeAspect="1"/>
          </p:cNvPicPr>
          <p:nvPr/>
        </p:nvPicPr>
        <p:blipFill>
          <a:blip r:embed="rId5"/>
          <a:stretch>
            <a:fillRect/>
          </a:stretch>
        </p:blipFill>
        <p:spPr>
          <a:xfrm>
            <a:off x="5623735" y="2061594"/>
            <a:ext cx="5962656" cy="3562477"/>
          </a:xfrm>
          <a:prstGeom prst="rect">
            <a:avLst/>
          </a:prstGeom>
        </p:spPr>
      </p:pic>
      <p:sp>
        <p:nvSpPr>
          <p:cNvPr id="4" name="TextBox 3">
            <a:extLst>
              <a:ext uri="{FF2B5EF4-FFF2-40B4-BE49-F238E27FC236}">
                <a16:creationId xmlns:a16="http://schemas.microsoft.com/office/drawing/2014/main" id="{D684F296-18DC-4EDE-A7FE-C5A0E6E3C4AF}"/>
              </a:ext>
            </a:extLst>
          </p:cNvPr>
          <p:cNvSpPr txBox="1"/>
          <p:nvPr/>
        </p:nvSpPr>
        <p:spPr>
          <a:xfrm>
            <a:off x="5768153" y="2066734"/>
            <a:ext cx="3084395"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Franklin Gothic Demi Cond"/>
              </a:rPr>
              <a:t>Our Locations</a:t>
            </a:r>
          </a:p>
          <a:p>
            <a:endParaRPr lang="en-US"/>
          </a:p>
          <a:p>
            <a:r>
              <a:rPr lang="en-US" sz="1200">
                <a:ea typeface="+mn-lt"/>
                <a:cs typeface="+mn-lt"/>
              </a:rPr>
              <a:t>Atlanta</a:t>
            </a:r>
          </a:p>
          <a:p>
            <a:r>
              <a:rPr lang="en-US" sz="1200">
                <a:ea typeface="+mn-lt"/>
                <a:cs typeface="+mn-lt"/>
              </a:rPr>
              <a:t>230 Peachtree Street NW</a:t>
            </a:r>
            <a:endParaRPr lang="en-US" sz="1200"/>
          </a:p>
          <a:p>
            <a:r>
              <a:rPr lang="en-US" sz="1200">
                <a:ea typeface="+mn-lt"/>
                <a:cs typeface="+mn-lt"/>
              </a:rPr>
              <a:t>Atlanta, GA 30303</a:t>
            </a:r>
            <a:endParaRPr lang="en-US" sz="1200"/>
          </a:p>
          <a:p>
            <a:r>
              <a:rPr lang="en-US" sz="1200">
                <a:ea typeface="+mn-lt"/>
                <a:cs typeface="+mn-lt"/>
              </a:rPr>
              <a:t>(p): 470-481-4700 | (f): 470-481-7400</a:t>
            </a:r>
            <a:endParaRPr lang="en-US" sz="1200"/>
          </a:p>
          <a:p>
            <a:r>
              <a:rPr lang="en-US" sz="1200">
                <a:ea typeface="+mn-lt"/>
                <a:cs typeface="+mn-lt"/>
                <a:hlinkClick r:id="rId6"/>
              </a:rPr>
              <a:t>atlanta@tahirih.org</a:t>
            </a:r>
            <a:endParaRPr lang="en-US" sz="1200"/>
          </a:p>
          <a:p>
            <a:r>
              <a:rPr lang="en-US" sz="1200">
                <a:ea typeface="+mn-lt"/>
                <a:cs typeface="+mn-lt"/>
              </a:rPr>
              <a:t>Baltimore</a:t>
            </a:r>
          </a:p>
          <a:p>
            <a:r>
              <a:rPr lang="en-US" sz="1200">
                <a:ea typeface="+mn-lt"/>
                <a:cs typeface="+mn-lt"/>
              </a:rPr>
              <a:t>211 E. Lombard Street, Suite 307</a:t>
            </a:r>
          </a:p>
          <a:p>
            <a:r>
              <a:rPr lang="en-US" sz="1200">
                <a:ea typeface="+mn-lt"/>
                <a:cs typeface="+mn-lt"/>
              </a:rPr>
              <a:t>Baltimore, MD 21202</a:t>
            </a:r>
          </a:p>
          <a:p>
            <a:r>
              <a:rPr lang="en-US" sz="1200">
                <a:ea typeface="+mn-lt"/>
                <a:cs typeface="+mn-lt"/>
              </a:rPr>
              <a:t>(p) 410-999-1900 | (f) 410-630-7539</a:t>
            </a:r>
          </a:p>
          <a:p>
            <a:r>
              <a:rPr lang="en-US" sz="1200">
                <a:ea typeface="+mn-lt"/>
                <a:cs typeface="+mn-lt"/>
                <a:hlinkClick r:id="rId7"/>
              </a:rPr>
              <a:t>baltimore@tahirih.org</a:t>
            </a:r>
            <a:endParaRPr lang="en-US" sz="1200"/>
          </a:p>
          <a:p>
            <a:r>
              <a:rPr lang="en-US" sz="1200">
                <a:ea typeface="+mn-lt"/>
                <a:cs typeface="+mn-lt"/>
              </a:rPr>
              <a:t>Greater Washington, DC | National</a:t>
            </a:r>
          </a:p>
          <a:p>
            <a:r>
              <a:rPr lang="en-US" sz="1200">
                <a:ea typeface="+mn-lt"/>
                <a:cs typeface="+mn-lt"/>
              </a:rPr>
              <a:t>6400 Arlington Blvd., Suite 400</a:t>
            </a:r>
          </a:p>
          <a:p>
            <a:r>
              <a:rPr lang="en-US" sz="1200">
                <a:ea typeface="+mn-lt"/>
                <a:cs typeface="+mn-lt"/>
              </a:rPr>
              <a:t>Falls Church, VA 22042</a:t>
            </a:r>
          </a:p>
          <a:p>
            <a:r>
              <a:rPr lang="en-US" sz="1200">
                <a:ea typeface="+mn-lt"/>
                <a:cs typeface="+mn-lt"/>
              </a:rPr>
              <a:t>(p) 571-282-6161 | (f) 571-282-6162</a:t>
            </a:r>
          </a:p>
          <a:p>
            <a:r>
              <a:rPr lang="en-US" sz="1200">
                <a:ea typeface="+mn-lt"/>
                <a:cs typeface="+mn-lt"/>
                <a:hlinkClick r:id="rId8"/>
              </a:rPr>
              <a:t>greaterdc@tahirih.org</a:t>
            </a:r>
            <a:r>
              <a:rPr lang="en-US" sz="1200">
                <a:ea typeface="+mn-lt"/>
                <a:cs typeface="+mn-lt"/>
              </a:rPr>
              <a:t> | </a:t>
            </a:r>
            <a:r>
              <a:rPr lang="en-US" sz="1200">
                <a:ea typeface="+mn-lt"/>
                <a:cs typeface="+mn-lt"/>
                <a:hlinkClick r:id="rId9"/>
              </a:rPr>
              <a:t>justice@tahirih.org</a:t>
            </a:r>
            <a:endParaRPr lang="en-US" sz="1200"/>
          </a:p>
          <a:p>
            <a:endParaRPr lang="en-US" sz="1200"/>
          </a:p>
          <a:p>
            <a:endParaRPr lang="en-US"/>
          </a:p>
        </p:txBody>
      </p:sp>
      <p:sp>
        <p:nvSpPr>
          <p:cNvPr id="6" name="TextBox 5">
            <a:extLst>
              <a:ext uri="{FF2B5EF4-FFF2-40B4-BE49-F238E27FC236}">
                <a16:creationId xmlns:a16="http://schemas.microsoft.com/office/drawing/2014/main" id="{8BD4DFC6-F6AD-4C2B-B9A4-A5670E0E5400}"/>
              </a:ext>
            </a:extLst>
          </p:cNvPr>
          <p:cNvSpPr txBox="1"/>
          <p:nvPr/>
        </p:nvSpPr>
        <p:spPr>
          <a:xfrm>
            <a:off x="8693624" y="2688608"/>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Houston</a:t>
            </a:r>
            <a:endParaRPr lang="en-US" sz="1200">
              <a:ea typeface="+mn-lt"/>
              <a:cs typeface="+mn-lt"/>
            </a:endParaRPr>
          </a:p>
          <a:p>
            <a:r>
              <a:rPr lang="en-US" sz="1200"/>
              <a:t>1717 St. James Place, Suite 450</a:t>
            </a:r>
            <a:endParaRPr lang="en-US" sz="1200">
              <a:ea typeface="+mn-lt"/>
              <a:cs typeface="+mn-lt"/>
            </a:endParaRPr>
          </a:p>
          <a:p>
            <a:r>
              <a:rPr lang="en-US" sz="1200"/>
              <a:t>Houston, TX 77056</a:t>
            </a:r>
            <a:endParaRPr lang="en-US" sz="1200">
              <a:ea typeface="+mn-lt"/>
              <a:cs typeface="+mn-lt"/>
            </a:endParaRPr>
          </a:p>
          <a:p>
            <a:r>
              <a:rPr lang="en-US" sz="1200"/>
              <a:t>(p) 713-496-0100 | (f) 713-481-1793</a:t>
            </a:r>
            <a:endParaRPr lang="en-US" sz="1200">
              <a:ea typeface="+mn-lt"/>
              <a:cs typeface="+mn-lt"/>
            </a:endParaRPr>
          </a:p>
          <a:p>
            <a:r>
              <a:rPr lang="en-US" sz="1200">
                <a:hlinkClick r:id="rId10"/>
              </a:rPr>
              <a:t>houston@tahirih.org</a:t>
            </a:r>
            <a:endParaRPr lang="en-US" sz="1200">
              <a:ea typeface="+mn-lt"/>
              <a:cs typeface="+mn-lt"/>
            </a:endParaRPr>
          </a:p>
          <a:p>
            <a:r>
              <a:rPr lang="en-US" sz="1200"/>
              <a:t>San Francisco Bay Area</a:t>
            </a:r>
            <a:endParaRPr lang="en-US" sz="1200">
              <a:ea typeface="+mn-lt"/>
              <a:cs typeface="+mn-lt"/>
            </a:endParaRPr>
          </a:p>
          <a:p>
            <a:r>
              <a:rPr lang="en-US" sz="1200"/>
              <a:t>881 Sneath Lane, Suite 115</a:t>
            </a:r>
            <a:endParaRPr lang="en-US" sz="1200">
              <a:ea typeface="+mn-lt"/>
              <a:cs typeface="+mn-lt"/>
            </a:endParaRPr>
          </a:p>
          <a:p>
            <a:r>
              <a:rPr lang="en-US" sz="1200"/>
              <a:t>San Bruno, CA 94066</a:t>
            </a:r>
            <a:endParaRPr lang="en-US" sz="1200">
              <a:ea typeface="+mn-lt"/>
              <a:cs typeface="+mn-lt"/>
            </a:endParaRPr>
          </a:p>
          <a:p>
            <a:r>
              <a:rPr lang="en-US" sz="1200"/>
              <a:t>(p) 650-270-2100 | (f) 650-466-0006</a:t>
            </a:r>
            <a:endParaRPr lang="en-US" sz="1200">
              <a:ea typeface="+mn-lt"/>
              <a:cs typeface="+mn-lt"/>
            </a:endParaRPr>
          </a:p>
          <a:p>
            <a:pPr algn="l"/>
            <a:r>
              <a:rPr lang="en-US" sz="1200">
                <a:hlinkClick r:id="rId11"/>
              </a:rPr>
              <a:t>SFBayArea@tahirih.org</a:t>
            </a:r>
            <a:endParaRPr lang="en-US" sz="1200"/>
          </a:p>
        </p:txBody>
      </p:sp>
    </p:spTree>
    <p:extLst>
      <p:ext uri="{BB962C8B-B14F-4D97-AF65-F5344CB8AC3E}">
        <p14:creationId xmlns:p14="http://schemas.microsoft.com/office/powerpoint/2010/main" val="28046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80225F"/>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2" y="1903962"/>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a:rPr>
              <a:t>Welcome </a:t>
            </a:r>
            <a:r>
              <a:rPr lang="en-US" sz="1600">
                <a:solidFill>
                  <a:schemeClr val="bg2">
                    <a:lumMod val="10000"/>
                  </a:schemeClr>
                </a:solidFill>
                <a:effectLst/>
                <a:latin typeface="Franklin Gothic Medium"/>
              </a:rPr>
              <a:t>Introductions</a:t>
            </a:r>
            <a:endParaRPr lang="en-US">
              <a:solidFill>
                <a:schemeClr val="bg2">
                  <a:lumMod val="10000"/>
                </a:schemeClr>
              </a:solidFill>
            </a:endParaRPr>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681774"/>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351345" y="2787929"/>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effectLst/>
                <a:latin typeface="Franklin Gothic Demi Cond"/>
                <a:ea typeface="+mn-lt"/>
                <a:cs typeface="+mn-lt"/>
              </a:rPr>
              <a:t>Legal Updates</a:t>
            </a:r>
            <a:r>
              <a:rPr lang="en-US" sz="1700">
                <a:effectLst/>
                <a:ea typeface="+mn-lt"/>
                <a:cs typeface="+mn-lt"/>
              </a:rPr>
              <a:t> </a:t>
            </a:r>
            <a:r>
              <a:rPr lang="en-US" sz="1700">
                <a:solidFill>
                  <a:schemeClr val="bg2">
                    <a:lumMod val="10000"/>
                  </a:schemeClr>
                </a:solidFill>
                <a:effectLst/>
                <a:latin typeface="Franklin Gothic Medium"/>
              </a:rPr>
              <a:t>Regulations, litigation, policy updates</a:t>
            </a:r>
            <a:endParaRPr lang="en-US" err="1">
              <a:solidFill>
                <a:schemeClr val="bg2">
                  <a:lumMod val="10000"/>
                </a:schemeClr>
              </a:solidFill>
            </a:endParaRPr>
          </a:p>
        </p:txBody>
      </p:sp>
      <p:sp>
        <p:nvSpPr>
          <p:cNvPr id="22" name="Oval 21">
            <a:extLst>
              <a:ext uri="{FF2B5EF4-FFF2-40B4-BE49-F238E27FC236}">
                <a16:creationId xmlns:a16="http://schemas.microsoft.com/office/drawing/2014/main" id="{189EB034-AC0A-4B25-9694-9CDC2CD0411E}"/>
              </a:ext>
            </a:extLst>
          </p:cNvPr>
          <p:cNvSpPr/>
          <p:nvPr/>
        </p:nvSpPr>
        <p:spPr>
          <a:xfrm>
            <a:off x="2559940" y="2817806"/>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3" name="Rectangle 22">
            <a:extLst>
              <a:ext uri="{FF2B5EF4-FFF2-40B4-BE49-F238E27FC236}">
                <a16:creationId xmlns:a16="http://schemas.microsoft.com/office/drawing/2014/main" id="{26A0068C-E34B-4373-873F-D7FBAD122A52}"/>
              </a:ext>
            </a:extLst>
          </p:cNvPr>
          <p:cNvSpPr/>
          <p:nvPr/>
        </p:nvSpPr>
        <p:spPr>
          <a:xfrm>
            <a:off x="3240989" y="3544536"/>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628668"/>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6" name="Rectangle 25">
            <a:extLst>
              <a:ext uri="{FF2B5EF4-FFF2-40B4-BE49-F238E27FC236}">
                <a16:creationId xmlns:a16="http://schemas.microsoft.com/office/drawing/2014/main" id="{F27C7FA2-B69A-4E2F-BB0A-0A3C3EAF0074}"/>
              </a:ext>
            </a:extLst>
          </p:cNvPr>
          <p:cNvSpPr/>
          <p:nvPr/>
        </p:nvSpPr>
        <p:spPr>
          <a:xfrm>
            <a:off x="3240989" y="4276538"/>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0E6A61-BC36-4537-9D5E-6BED3B3D6F26}"/>
              </a:ext>
            </a:extLst>
          </p:cNvPr>
          <p:cNvSpPr/>
          <p:nvPr/>
        </p:nvSpPr>
        <p:spPr>
          <a:xfrm>
            <a:off x="2559940" y="4396806"/>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30" name="Rectangle 29">
            <a:extLst>
              <a:ext uri="{FF2B5EF4-FFF2-40B4-BE49-F238E27FC236}">
                <a16:creationId xmlns:a16="http://schemas.microsoft.com/office/drawing/2014/main" id="{76926EBE-6EE5-4523-B8FB-E18360C6A2DC}"/>
              </a:ext>
            </a:extLst>
          </p:cNvPr>
          <p:cNvSpPr/>
          <p:nvPr/>
        </p:nvSpPr>
        <p:spPr>
          <a:xfrm>
            <a:off x="3240989" y="5061987"/>
            <a:ext cx="6720507" cy="583720"/>
          </a:xfrm>
          <a:prstGeom prst="rect">
            <a:avLst/>
          </a:prstGeom>
          <a:solidFill>
            <a:srgbClr val="92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F11265-6181-4292-89A6-10F146B3DF79}"/>
              </a:ext>
            </a:extLst>
          </p:cNvPr>
          <p:cNvSpPr/>
          <p:nvPr/>
        </p:nvSpPr>
        <p:spPr>
          <a:xfrm>
            <a:off x="2559940" y="5187684"/>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D"/>
              </a:solidFill>
            </a:endParaRPr>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2131930" cy="369332"/>
          </a:xfrm>
          <a:prstGeom prst="rect">
            <a:avLst/>
          </a:prstGeom>
        </p:spPr>
        <p:txBody>
          <a:bodyPr wrap="none" lIns="91440" tIns="45720" rIns="91440" bIns="45720" anchor="t">
            <a:spAutoFit/>
          </a:bodyPr>
          <a:lstStyle/>
          <a:p>
            <a:r>
              <a:rPr lang="en-US">
                <a:solidFill>
                  <a:srgbClr val="EABEDB"/>
                </a:solidFill>
                <a:latin typeface="Franklin Gothic Medium"/>
                <a:sym typeface="Wingdings" panose="05000000000000000000" pitchFamily="2" charset="2"/>
              </a:rPr>
              <a:t>Agenda|</a:t>
            </a:r>
            <a:r>
              <a:rPr lang="en-US">
                <a:solidFill>
                  <a:srgbClr val="EABEDB"/>
                </a:solidFill>
                <a:latin typeface="Franklin Gothic Medium"/>
              </a:rPr>
              <a:t> tahirih.org</a:t>
            </a:r>
          </a:p>
        </p:txBody>
      </p:sp>
      <p:sp>
        <p:nvSpPr>
          <p:cNvPr id="33" name="Rectangle 32">
            <a:extLst>
              <a:ext uri="{FF2B5EF4-FFF2-40B4-BE49-F238E27FC236}">
                <a16:creationId xmlns:a16="http://schemas.microsoft.com/office/drawing/2014/main" id="{DAD9F912-0280-4EC7-AEB2-527D703A6DB5}"/>
              </a:ext>
            </a:extLst>
          </p:cNvPr>
          <p:cNvSpPr/>
          <p:nvPr/>
        </p:nvSpPr>
        <p:spPr>
          <a:xfrm>
            <a:off x="0" y="0"/>
            <a:ext cx="12192000" cy="1575664"/>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8E4A260-E789-441F-B03D-8F2E3E52EDB6}"/>
              </a:ext>
            </a:extLst>
          </p:cNvPr>
          <p:cNvSpPr/>
          <p:nvPr/>
        </p:nvSpPr>
        <p:spPr>
          <a:xfrm>
            <a:off x="505338" y="326167"/>
            <a:ext cx="11197135" cy="923330"/>
          </a:xfrm>
          <a:prstGeom prst="rect">
            <a:avLst/>
          </a:prstGeom>
        </p:spPr>
        <p:txBody>
          <a:bodyPr wrap="square">
            <a:spAutoFit/>
          </a:bodyPr>
          <a:lstStyle/>
          <a:p>
            <a:pPr defTabSz="457200" eaLnBrk="0" fontAlgn="base" hangingPunct="0">
              <a:spcBef>
                <a:spcPct val="0"/>
              </a:spcBef>
              <a:spcAft>
                <a:spcPct val="0"/>
              </a:spcAft>
            </a:pPr>
            <a:r>
              <a:rPr lang="en-US" sz="5400">
                <a:solidFill>
                  <a:srgbClr val="EABEDB"/>
                </a:solidFill>
                <a:latin typeface="Franklin Gothic Demi" panose="020B0703020102020204" pitchFamily="34" charset="0"/>
              </a:rPr>
              <a:t>Agenda</a:t>
            </a:r>
          </a:p>
        </p:txBody>
      </p:sp>
      <p:sp>
        <p:nvSpPr>
          <p:cNvPr id="38" name="Content Placeholder 2">
            <a:extLst>
              <a:ext uri="{FF2B5EF4-FFF2-40B4-BE49-F238E27FC236}">
                <a16:creationId xmlns:a16="http://schemas.microsoft.com/office/drawing/2014/main" id="{437514BF-3032-4C0A-88E1-F899EE4BE9F2}"/>
              </a:ext>
            </a:extLst>
          </p:cNvPr>
          <p:cNvSpPr txBox="1">
            <a:spLocks/>
          </p:cNvSpPr>
          <p:nvPr/>
        </p:nvSpPr>
        <p:spPr>
          <a:xfrm>
            <a:off x="3423232" y="3625352"/>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2E5D"/>
                </a:solidFill>
                <a:effectLst/>
                <a:latin typeface="Franklin Gothic Demi Cond"/>
              </a:rPr>
              <a:t>Nuts and Bolts: Battered Spouse Waiver </a:t>
            </a:r>
            <a:endParaRPr lang="en-US" sz="2400" dirty="0">
              <a:latin typeface="Franklin Gothic Demi Cond"/>
            </a:endParaRPr>
          </a:p>
        </p:txBody>
      </p:sp>
      <p:sp>
        <p:nvSpPr>
          <p:cNvPr id="39" name="Content Placeholder 2">
            <a:extLst>
              <a:ext uri="{FF2B5EF4-FFF2-40B4-BE49-F238E27FC236}">
                <a16:creationId xmlns:a16="http://schemas.microsoft.com/office/drawing/2014/main" id="{6449010E-9A3C-4561-BD31-957244BD923E}"/>
              </a:ext>
            </a:extLst>
          </p:cNvPr>
          <p:cNvSpPr txBox="1">
            <a:spLocks/>
          </p:cNvSpPr>
          <p:nvPr/>
        </p:nvSpPr>
        <p:spPr>
          <a:xfrm>
            <a:off x="3351345" y="4391083"/>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Questions</a:t>
            </a:r>
            <a:endParaRPr lang="en-US" sz="2400">
              <a:latin typeface="Franklin Gothic Demi Cond"/>
            </a:endParaRPr>
          </a:p>
        </p:txBody>
      </p:sp>
      <p:sp>
        <p:nvSpPr>
          <p:cNvPr id="40" name="Content Placeholder 2">
            <a:extLst>
              <a:ext uri="{FF2B5EF4-FFF2-40B4-BE49-F238E27FC236}">
                <a16:creationId xmlns:a16="http://schemas.microsoft.com/office/drawing/2014/main" id="{31A12D61-2FC5-4115-BDDB-7C945A0A2EBF}"/>
              </a:ext>
            </a:extLst>
          </p:cNvPr>
          <p:cNvSpPr txBox="1">
            <a:spLocks/>
          </p:cNvSpPr>
          <p:nvPr/>
        </p:nvSpPr>
        <p:spPr>
          <a:xfrm>
            <a:off x="3423232" y="5182421"/>
            <a:ext cx="6208828"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E5D"/>
                </a:solidFill>
                <a:effectLst/>
                <a:latin typeface="Franklin Gothic Demi Cond"/>
              </a:rPr>
              <a:t>Contact Us</a:t>
            </a:r>
            <a:endParaRPr lang="en-US" sz="2400">
              <a:latin typeface="Franklin Gothic Demi Cond"/>
            </a:endParaRPr>
          </a:p>
        </p:txBody>
      </p:sp>
    </p:spTree>
    <p:extLst>
      <p:ext uri="{BB962C8B-B14F-4D97-AF65-F5344CB8AC3E}">
        <p14:creationId xmlns:p14="http://schemas.microsoft.com/office/powerpoint/2010/main" val="38448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8000" b="0" i="0" u="none" strike="noStrike" kern="1200" cap="none" spc="0" normalizeH="0" baseline="0" noProof="0">
                <a:ln>
                  <a:noFill/>
                </a:ln>
                <a:solidFill>
                  <a:srgbClr val="8FC2E2"/>
                </a:solidFill>
                <a:effectLst/>
                <a:uLnTx/>
                <a:uFillTx/>
                <a:latin typeface="Franklin Gothic Demi Cond" panose="020B0706030402020204" pitchFamily="34" charset="0"/>
                <a:ea typeface="+mn-ea"/>
                <a:cs typeface="+mn-cs"/>
              </a:rPr>
              <a:t>LEGAL UPDATES</a:t>
            </a:r>
          </a:p>
        </p:txBody>
      </p:sp>
    </p:spTree>
    <p:extLst>
      <p:ext uri="{BB962C8B-B14F-4D97-AF65-F5344CB8AC3E}">
        <p14:creationId xmlns:p14="http://schemas.microsoft.com/office/powerpoint/2010/main" val="22408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Status of Major Policies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74236"/>
                </a:solidFill>
                <a:effectLst/>
                <a:uLnTx/>
                <a:uFillTx/>
                <a:latin typeface="Franklin Gothic Book"/>
                <a:ea typeface="+mn-ea"/>
                <a:cs typeface="+mn-cs"/>
              </a:rPr>
              <a:t>Remain-in-Mexico policy terminated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74236"/>
                </a:solidFill>
                <a:effectLst/>
                <a:uLnTx/>
                <a:uFillTx/>
                <a:latin typeface="Franklin Gothic Book"/>
                <a:ea typeface="+mn-ea"/>
                <a:cs typeface="+mn-cs"/>
              </a:rPr>
              <a:t>Health insurance bar terminated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74236"/>
                </a:solidFill>
                <a:effectLst/>
                <a:uLnTx/>
                <a:uFillTx/>
                <a:latin typeface="Franklin Gothic Book"/>
                <a:ea typeface="+mn-ea"/>
                <a:cs typeface="+mn-cs"/>
              </a:rPr>
              <a:t>Eviction moratorium vacated, but that order stayed (now at SCOTUS). Will expire 6/30 unless renewed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sz="2800" dirty="0">
                <a:solidFill>
                  <a:srgbClr val="474236"/>
                </a:solidFill>
                <a:effectLst/>
                <a:latin typeface="Franklin Gothic Book"/>
              </a:rPr>
              <a:t>Regulatory agenda suggests most recent regulations will be scaled back or revoked</a:t>
            </a:r>
            <a:endParaRPr kumimoji="0" lang="en-US" sz="2800" b="0" i="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237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ICE</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b="1" u="none" strike="noStrike" kern="1200" cap="none" spc="0" normalizeH="0" baseline="0" noProof="0" dirty="0">
                <a:ln>
                  <a:noFill/>
                </a:ln>
                <a:solidFill>
                  <a:srgbClr val="00438F"/>
                </a:solidFill>
                <a:effectLst/>
                <a:uLnTx/>
                <a:uFillTx/>
                <a:latin typeface="Franklin Gothic Book"/>
                <a:ea typeface="+mn-ea"/>
                <a:cs typeface="+mn-cs"/>
                <a:hlinkClick r:id="rId4"/>
              </a:rPr>
              <a:t>Prosecutorial Discretion Memo</a:t>
            </a:r>
            <a:endParaRPr kumimoji="0" lang="en-US" b="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Reinstates discretion not to pursue proceedings/removal</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sz="2000" dirty="0">
                <a:solidFill>
                  <a:srgbClr val="474236"/>
                </a:solidFill>
                <a:effectLst/>
                <a:latin typeface="Franklin Gothic Book" panose="020B0503020102020204" pitchFamily="34" charset="0"/>
              </a:rPr>
              <a:t>TAs should not oppose continuance in most cases where respondent not a priority for removal</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Dismissal appropriate where</a:t>
            </a:r>
            <a:r>
              <a:rPr lang="en-US" sz="2000" dirty="0">
                <a:solidFill>
                  <a:srgbClr val="474236"/>
                </a:solidFill>
                <a:effectLst/>
                <a:latin typeface="Franklin Gothic Book" panose="020B0503020102020204" pitchFamily="34" charset="0"/>
              </a:rPr>
              <a:t>, among other things, respondent is a minor or has viable path to status outside proceedings or where compelling humanitarian factors (including DV/trafficking) exist</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DHS appeals generally for priority cases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EOIR memo says IJs should ask if someone is a priority/if discretion appropriate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Make requests via email addresses at </a:t>
            </a: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hlinkClick r:id="rId5"/>
              </a:rPr>
              <a:t>https://www.ice.gov/about-ice/opla/prosecutorial-discretion</a:t>
            </a: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23730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USCIS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b="1" u="none" strike="noStrike" kern="1200" cap="none" spc="0" normalizeH="0" baseline="0" noProof="0" dirty="0">
                <a:ln>
                  <a:noFill/>
                </a:ln>
                <a:solidFill>
                  <a:srgbClr val="00438F"/>
                </a:solidFill>
                <a:effectLst/>
                <a:uLnTx/>
                <a:uFillTx/>
                <a:latin typeface="Franklin Gothic Book"/>
                <a:ea typeface="+mn-ea"/>
                <a:cs typeface="+mn-cs"/>
                <a:hlinkClick r:id="rId4"/>
              </a:rPr>
              <a:t>Bona fide EADs for U petitioners</a:t>
            </a:r>
            <a:endParaRPr kumimoji="0" lang="en-US" b="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sz="2000" dirty="0">
                <a:solidFill>
                  <a:srgbClr val="474236"/>
                </a:solidFill>
                <a:effectLst/>
                <a:latin typeface="Franklin Gothic Book" panose="020B0503020102020204" pitchFamily="34" charset="0"/>
              </a:rPr>
              <a:t>All existing/new U petitioners given renewable, 4-year EAD &amp; deferred action if application is “bona fide”</a:t>
            </a:r>
          </a:p>
          <a:p>
            <a:pPr lvl="2">
              <a:spcBef>
                <a:spcPts val="400"/>
              </a:spcBef>
              <a:defRPr/>
            </a:pPr>
            <a:r>
              <a:rPr kumimoji="0" lang="en-US" sz="16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For principals, complete, background check received &amp; no serious adverse factors</a:t>
            </a:r>
          </a:p>
          <a:p>
            <a:pPr lvl="2">
              <a:spcBef>
                <a:spcPts val="400"/>
              </a:spcBef>
              <a:defRPr/>
            </a:pPr>
            <a:r>
              <a:rPr lang="en-US" sz="1600" dirty="0">
                <a:solidFill>
                  <a:srgbClr val="474236"/>
                </a:solidFill>
                <a:effectLst/>
                <a:latin typeface="Franklin Gothic Book" panose="020B0503020102020204" pitchFamily="34" charset="0"/>
              </a:rPr>
              <a:t>For derivatives, if principal petition bona fide, credible evidence of qualifying relationship, background check received &amp; no serious adverse factors</a:t>
            </a:r>
            <a:endParaRPr kumimoji="0" lang="en-US" sz="16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sz="2000" dirty="0">
                <a:solidFill>
                  <a:srgbClr val="474236"/>
                </a:solidFill>
                <a:effectLst/>
                <a:latin typeface="Franklin Gothic Book" panose="020B0503020102020204" pitchFamily="34" charset="0"/>
              </a:rPr>
              <a:t>If get bona fide EAD, no waiting list adjudication; just renew until final adjudication for actual U visa</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If do not get bona fide EAD, USCIS will issue RFE/NOID to trigger waiting list adjudication</a:t>
            </a:r>
            <a:endParaRPr lang="en-US" sz="2000" dirty="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A bona fide petition is prima facie approvable for purposes of ICE inquiries</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Existing apps: If filed I-765, no action needed; if did not, look out for notice from USCIS to file an I-765.</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705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USCIS</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b="1" u="none" strike="noStrike" kern="1200" cap="none" spc="0" normalizeH="0" baseline="0" noProof="0" dirty="0">
                <a:ln>
                  <a:noFill/>
                </a:ln>
                <a:solidFill>
                  <a:srgbClr val="00438F"/>
                </a:solidFill>
                <a:effectLst/>
                <a:uLnTx/>
                <a:uFillTx/>
                <a:latin typeface="Franklin Gothic Book"/>
                <a:ea typeface="+mn-ea"/>
                <a:cs typeface="+mn-cs"/>
              </a:rPr>
              <a:t>After-acquired spouses</a:t>
            </a:r>
            <a:endParaRPr kumimoji="0" lang="en-US" b="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Eligible as derivatives on T &amp; U petitions nationwide</a:t>
            </a:r>
          </a:p>
          <a:p>
            <a:pPr marL="457200" lvl="1" indent="0">
              <a:spcBef>
                <a:spcPts val="400"/>
              </a:spcBef>
              <a:buNone/>
              <a:defRPr/>
            </a:pPr>
            <a:r>
              <a:rPr kumimoji="0" lang="en-US" b="1" u="none" strike="noStrike" kern="1200" cap="none" spc="0" normalizeH="0" baseline="0" noProof="0" dirty="0">
                <a:ln>
                  <a:noFill/>
                </a:ln>
                <a:solidFill>
                  <a:srgbClr val="00438F"/>
                </a:solidFill>
                <a:effectLst/>
                <a:uLnTx/>
                <a:uFillTx/>
                <a:latin typeface="Franklin Gothic Book"/>
                <a:ea typeface="+mn-ea"/>
                <a:cs typeface="+mn-cs"/>
              </a:rPr>
              <a:t>RFEs/NOIDs</a:t>
            </a:r>
          </a:p>
          <a:p>
            <a:pPr lvl="1">
              <a:spcBef>
                <a:spcPts val="400"/>
              </a:spcBef>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No denials without them unless no possibility of approval</a:t>
            </a:r>
          </a:p>
          <a:p>
            <a:pPr marL="457200" lvl="1" indent="0">
              <a:spcBef>
                <a:spcPts val="400"/>
              </a:spcBef>
              <a:buNone/>
              <a:defRPr/>
            </a:pPr>
            <a:r>
              <a:rPr kumimoji="0" lang="en-US" b="1" u="none" strike="noStrike" kern="1200" cap="none" spc="0" normalizeH="0" baseline="0" noProof="0" dirty="0">
                <a:ln>
                  <a:noFill/>
                </a:ln>
                <a:solidFill>
                  <a:srgbClr val="00438F"/>
                </a:solidFill>
                <a:effectLst/>
                <a:uLnTx/>
                <a:uFillTx/>
                <a:latin typeface="Franklin Gothic Book"/>
                <a:ea typeface="+mn-ea"/>
                <a:cs typeface="+mn-cs"/>
              </a:rPr>
              <a:t>AOS EADs</a:t>
            </a:r>
          </a:p>
          <a:p>
            <a:pPr lvl="1">
              <a:spcBef>
                <a:spcPts val="400"/>
              </a:spcBef>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Now valid for up to 2 years (rather than 1 year)</a:t>
            </a:r>
          </a:p>
          <a:p>
            <a:pPr marL="457200" lvl="1" indent="0">
              <a:spcBef>
                <a:spcPts val="400"/>
              </a:spcBef>
              <a:buNone/>
              <a:defRPr/>
            </a:pPr>
            <a:r>
              <a:rPr kumimoji="0" lang="en-US" b="1" u="none" strike="noStrike" kern="1200" cap="none" spc="0" normalizeH="0" baseline="0" noProof="0" dirty="0">
                <a:ln>
                  <a:noFill/>
                </a:ln>
                <a:solidFill>
                  <a:srgbClr val="00438F"/>
                </a:solidFill>
                <a:effectLst/>
                <a:uLnTx/>
                <a:uFillTx/>
                <a:latin typeface="Franklin Gothic Book"/>
                <a:ea typeface="+mn-ea"/>
                <a:cs typeface="+mn-cs"/>
              </a:rPr>
              <a:t>Guidance on Expedite Requests</a:t>
            </a:r>
          </a:p>
          <a:p>
            <a:pPr lvl="1">
              <a:spcBef>
                <a:spcPts val="400"/>
              </a:spcBef>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In 1 USCIS-PM A.5. Includes emergencies/urgent humanitarian reasons, clear USCIS errors. </a:t>
            </a:r>
          </a:p>
          <a:p>
            <a:pPr lvl="1">
              <a:spcBef>
                <a:spcPts val="400"/>
              </a:spcBef>
              <a:defRPr/>
            </a:pPr>
            <a:r>
              <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Under 2011 memo, will expedite upon notice from ICE </a:t>
            </a:r>
            <a:r>
              <a:rPr kumimoji="0" lang="en-US" sz="2000" b="0" i="0" u="none" strike="noStrike" kern="1200" cap="none" spc="0" normalizeH="0" baseline="0" noProof="0" dirty="0" err="1">
                <a:ln>
                  <a:noFill/>
                </a:ln>
                <a:solidFill>
                  <a:srgbClr val="474236"/>
                </a:solidFill>
                <a:effectLst/>
                <a:uLnTx/>
                <a:uFillTx/>
                <a:latin typeface="Franklin Gothic Book" panose="020B0503020102020204" pitchFamily="34" charset="0"/>
                <a:ea typeface="+mn-ea"/>
                <a:cs typeface="+mn-cs"/>
              </a:rPr>
              <a:t>tha</a:t>
            </a:r>
            <a:r>
              <a:rPr lang="en-US" sz="2000" dirty="0">
                <a:solidFill>
                  <a:srgbClr val="474236"/>
                </a:solidFill>
                <a:effectLst/>
                <a:latin typeface="Franklin Gothic Book" panose="020B0503020102020204" pitchFamily="34" charset="0"/>
              </a:rPr>
              <a:t>t petition must be adjudicated for removal case to move forward</a:t>
            </a: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lvl="1">
              <a:spcBef>
                <a:spcPts val="400"/>
              </a:spcBef>
              <a:defRPr/>
            </a:pPr>
            <a:endParaRPr kumimoji="0" lang="en-US" sz="2000" b="1" u="none" strike="noStrike" kern="1200" cap="none" spc="0" normalizeH="0" baseline="0" noProof="0" dirty="0">
              <a:ln>
                <a:noFill/>
              </a:ln>
              <a:solidFill>
                <a:srgbClr val="00438F"/>
              </a:solidFill>
              <a:effectLst/>
              <a:uLnTx/>
              <a:uFillTx/>
              <a:latin typeface="Franklin Gothic Book"/>
              <a:ea typeface="+mn-ea"/>
              <a:cs typeface="+mn-cs"/>
            </a:endParaRPr>
          </a:p>
          <a:p>
            <a:pPr marL="457200" lvl="1" indent="0">
              <a:spcBef>
                <a:spcPts val="400"/>
              </a:spcBef>
              <a:buNone/>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457200" lvl="1" indent="0">
              <a:spcBef>
                <a:spcPts val="400"/>
              </a:spcBef>
              <a:buNone/>
              <a:defRPr/>
            </a:pPr>
            <a:endParaRPr kumimoji="0" lang="en-US" b="1" u="none" strike="noStrike" kern="1200" cap="none" spc="0" normalizeH="0" baseline="0" noProof="0" dirty="0">
              <a:ln>
                <a:noFill/>
              </a:ln>
              <a:solidFill>
                <a:srgbClr val="00438F"/>
              </a:solidFill>
              <a:effectLst/>
              <a:uLnTx/>
              <a:uFillTx/>
              <a:latin typeface="Franklin Gothic Book"/>
              <a:ea typeface="+mn-ea"/>
              <a:cs typeface="+mn-cs"/>
            </a:endParaRPr>
          </a:p>
          <a:p>
            <a:pPr lvl="1">
              <a:spcBef>
                <a:spcPts val="400"/>
              </a:spcBef>
              <a:defRPr/>
            </a:pPr>
            <a:endParaRPr kumimoji="0" lang="en-US" b="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6498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7000" b="0" i="1" u="none" strike="noStrike" kern="1200" cap="none" spc="0" normalizeH="0" baseline="0" noProof="0" dirty="0">
                <a:ln>
                  <a:noFill/>
                </a:ln>
                <a:solidFill>
                  <a:prstClr val="white"/>
                </a:solidFill>
                <a:effectLst/>
                <a:uLnTx/>
                <a:uFillTx/>
                <a:latin typeface="Bodoni MT"/>
                <a:ea typeface="+mn-ea"/>
                <a:cs typeface="+mn-cs"/>
              </a:rPr>
              <a:t>New Policies: EOIR</a:t>
            </a:r>
            <a:endParaRPr kumimoji="0" lang="en-US" sz="70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38416" y="1692740"/>
            <a:ext cx="9011330" cy="439019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27729" y="1918124"/>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defRPr/>
            </a:pPr>
            <a:r>
              <a:rPr kumimoji="0" lang="en-US" sz="2800" b="1" u="none" strike="noStrike" kern="1200" cap="none" spc="0" normalizeH="0" baseline="0" noProof="0" dirty="0">
                <a:ln>
                  <a:noFill/>
                </a:ln>
                <a:solidFill>
                  <a:srgbClr val="00438F"/>
                </a:solidFill>
                <a:effectLst/>
                <a:uLnTx/>
                <a:uFillTx/>
                <a:latin typeface="Franklin Gothic Book"/>
                <a:ea typeface="+mn-ea"/>
                <a:cs typeface="+mn-cs"/>
              </a:rPr>
              <a:t>Family cases</a:t>
            </a:r>
            <a:endParaRPr kumimoji="0" lang="en-US" sz="2800" b="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Old FAMU docket is no more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dirty="0">
                <a:solidFill>
                  <a:srgbClr val="474236"/>
                </a:solidFill>
                <a:effectLst/>
                <a:latin typeface="Franklin Gothic Book" panose="020B0503020102020204" pitchFamily="34" charset="0"/>
              </a:rPr>
              <a:t>But there is a new, similar “Dedicated Docket”</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Applies to families who EWI, are not detained</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In 10 cities, including San Francisco</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dirty="0">
                <a:solidFill>
                  <a:srgbClr val="474236"/>
                </a:solidFill>
                <a:effectLst/>
                <a:latin typeface="Franklin Gothic Book" panose="020B0503020102020204" pitchFamily="34" charset="0"/>
              </a:rPr>
              <a:t>“Will </a:t>
            </a:r>
            <a:r>
              <a:rPr lang="en-US" dirty="0" err="1">
                <a:solidFill>
                  <a:srgbClr val="474236"/>
                </a:solidFill>
                <a:effectLst/>
                <a:latin typeface="Franklin Gothic Book" panose="020B0503020102020204" pitchFamily="34" charset="0"/>
              </a:rPr>
              <a:t>endeavour</a:t>
            </a:r>
            <a:r>
              <a:rPr lang="en-US" dirty="0">
                <a:solidFill>
                  <a:srgbClr val="474236"/>
                </a:solidFill>
                <a:effectLst/>
                <a:latin typeface="Franklin Gothic Book" panose="020B0503020102020204" pitchFamily="34" charset="0"/>
              </a:rPr>
              <a:t>” to issue decision within 300 days after initial MCH</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Continuances available</a:t>
            </a:r>
          </a:p>
          <a:p>
            <a:pPr marL="457200" lvl="1" indent="0">
              <a:spcBef>
                <a:spcPts val="400"/>
              </a:spcBef>
              <a:buNone/>
              <a:defRPr/>
            </a:pPr>
            <a:endParaRPr kumimoji="0" lang="en-US" b="1" u="none" strike="noStrike" kern="1200" cap="none" spc="0" normalizeH="0" baseline="0" noProof="0" dirty="0">
              <a:ln>
                <a:noFill/>
              </a:ln>
              <a:solidFill>
                <a:srgbClr val="00438F"/>
              </a:solidFill>
              <a:effectLst/>
              <a:uLnTx/>
              <a:uFillTx/>
              <a:latin typeface="Franklin Gothic Book"/>
              <a:ea typeface="+mn-ea"/>
              <a:cs typeface="+mn-cs"/>
            </a:endParaRPr>
          </a:p>
          <a:p>
            <a:pPr lvl="1">
              <a:spcBef>
                <a:spcPts val="400"/>
              </a:spcBef>
              <a:defRPr/>
            </a:pPr>
            <a:endParaRPr kumimoji="0" lang="en-US" b="0" u="none" strike="noStrike" kern="1200" cap="none" spc="0" normalizeH="0" baseline="0" noProof="0" dirty="0">
              <a:ln>
                <a:noFill/>
              </a:ln>
              <a:solidFill>
                <a:srgbClr val="474236"/>
              </a:solidFill>
              <a:effectLst/>
              <a:uLnTx/>
              <a:uFillTx/>
              <a:latin typeface="Franklin Gothic Book"/>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7294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ahirih Slideshow Colors">
      <a:dk1>
        <a:srgbClr val="002A5B"/>
      </a:dk1>
      <a:lt1>
        <a:sysClr val="window" lastClr="FFFFFF"/>
      </a:lt1>
      <a:dk2>
        <a:srgbClr val="F05E48"/>
      </a:dk2>
      <a:lt2>
        <a:srgbClr val="EDE6DA"/>
      </a:lt2>
      <a:accent1>
        <a:srgbClr val="514672"/>
      </a:accent1>
      <a:accent2>
        <a:srgbClr val="C7C64C"/>
      </a:accent2>
      <a:accent3>
        <a:srgbClr val="44AC86"/>
      </a:accent3>
      <a:accent4>
        <a:srgbClr val="474236"/>
      </a:accent4>
      <a:accent5>
        <a:srgbClr val="6D9FCB"/>
      </a:accent5>
      <a:accent6>
        <a:srgbClr val="7F283F"/>
      </a:accent6>
      <a:hlink>
        <a:srgbClr val="00438F"/>
      </a:hlink>
      <a:folHlink>
        <a:srgbClr val="00438F"/>
      </a:folHlink>
    </a:clrScheme>
    <a:fontScheme name="Tahirih Brand Fonts">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5BEEF5-C223-4F51-B560-A56D541CC1DB}">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571CCD5A43084ABC33B2DF7D0C9D32" ma:contentTypeVersion="12" ma:contentTypeDescription="Create a new document." ma:contentTypeScope="" ma:versionID="0670dd88178589b58afd7cf7a688b6e4">
  <xsd:schema xmlns:xsd="http://www.w3.org/2001/XMLSchema" xmlns:xs="http://www.w3.org/2001/XMLSchema" xmlns:p="http://schemas.microsoft.com/office/2006/metadata/properties" xmlns:ns3="cf8bf83f-8602-4e6b-a4df-cda694df5a01" xmlns:ns4="576b6606-1605-40e2-b5da-3eaf422790df" targetNamespace="http://schemas.microsoft.com/office/2006/metadata/properties" ma:root="true" ma:fieldsID="33b40e3ecdf5950e71aa54c8a7173ebc" ns3:_="" ns4:_="">
    <xsd:import namespace="cf8bf83f-8602-4e6b-a4df-cda694df5a01"/>
    <xsd:import namespace="576b6606-1605-40e2-b5da-3eaf42279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bf83f-8602-4e6b-a4df-cda694df5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6b6606-1605-40e2-b5da-3eaf422790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58FEAE-44E3-45EB-9D41-69A0EDE867E5}">
  <ds:schemaRefs>
    <ds:schemaRef ds:uri="http://schemas.microsoft.com/sharepoint/v3/contenttype/forms"/>
  </ds:schemaRefs>
</ds:datastoreItem>
</file>

<file path=customXml/itemProps2.xml><?xml version="1.0" encoding="utf-8"?>
<ds:datastoreItem xmlns:ds="http://schemas.openxmlformats.org/officeDocument/2006/customXml" ds:itemID="{EBCFA420-BBA8-444F-BF25-360695AC6403}">
  <ds:schemaRefs>
    <ds:schemaRef ds:uri="576b6606-1605-40e2-b5da-3eaf422790df"/>
    <ds:schemaRef ds:uri="cf8bf83f-8602-4e6b-a4df-cda694df5a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23EDDB-5978-447D-80A1-B76A91AC460A}">
  <ds:schemaRefs>
    <ds:schemaRef ds:uri="576b6606-1605-40e2-b5da-3eaf422790df"/>
    <ds:schemaRef ds:uri="cf8bf83f-8602-4e6b-a4df-cda694df5a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445</TotalTime>
  <Words>1787</Words>
  <Application>Microsoft Office PowerPoint</Application>
  <PresentationFormat>Widescreen</PresentationFormat>
  <Paragraphs>287</Paragraphs>
  <Slides>27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Bodoni MT</vt:lpstr>
      <vt:lpstr>Book Antiqua</vt:lpstr>
      <vt:lpstr>Calibri</vt:lpstr>
      <vt:lpstr>Franklin Gothic Book</vt:lpstr>
      <vt:lpstr>Franklin Gothic Demi</vt:lpstr>
      <vt:lpstr>Franklin Gothic Demi Cond</vt:lpstr>
      <vt:lpstr>Franklin Gothic Medium</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Violence Against Women Act &amp; Battered Spouse Waivers</vt:lpstr>
      <vt:lpstr>Purpose of the Violence Against Women Act (VAWA)</vt:lpstr>
      <vt:lpstr>How is an I-751 different from VAWA?</vt:lpstr>
      <vt:lpstr>Battered Spouse Waiver requirements (Form I-751)</vt:lpstr>
      <vt:lpstr>Evidence of abuser status</vt:lpstr>
      <vt:lpstr>Evidence of good faith marriage</vt:lpstr>
      <vt:lpstr>Evidence of shared residence</vt:lpstr>
      <vt:lpstr>Evidence of battery and/or extreme cruelty</vt:lpstr>
      <vt:lpstr>Forms needed for  I-751 Waiver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Adilene Nunez Huang</cp:lastModifiedBy>
  <cp:revision>18</cp:revision>
  <dcterms:created xsi:type="dcterms:W3CDTF">2019-05-23T17:31:10Z</dcterms:created>
  <dcterms:modified xsi:type="dcterms:W3CDTF">2021-06-16T15:25:14Z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0x0101009C571CCD5A43084ABC33B2DF7D0C9D32</vt:lpwstr>
  </property>
</Properties>
</file>