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541" r:id="rId5"/>
    <p:sldId id="542" r:id="rId6"/>
    <p:sldId id="397" r:id="rId7"/>
    <p:sldId id="517" r:id="rId8"/>
    <p:sldId id="538" r:id="rId9"/>
    <p:sldId id="562" r:id="rId10"/>
    <p:sldId id="563" r:id="rId11"/>
    <p:sldId id="564" r:id="rId12"/>
    <p:sldId id="543" r:id="rId13"/>
    <p:sldId id="539" r:id="rId14"/>
    <p:sldId id="565" r:id="rId15"/>
    <p:sldId id="556" r:id="rId16"/>
    <p:sldId id="566" r:id="rId17"/>
    <p:sldId id="536" r:id="rId18"/>
    <p:sldId id="405" r:id="rId19"/>
    <p:sldId id="388" r:id="rId20"/>
    <p:sldId id="550" r:id="rId21"/>
    <p:sldId id="549" r:id="rId22"/>
    <p:sldId id="551" r:id="rId23"/>
    <p:sldId id="552" r:id="rId24"/>
    <p:sldId id="389" r:id="rId25"/>
    <p:sldId id="553" r:id="rId26"/>
    <p:sldId id="555" r:id="rId27"/>
    <p:sldId id="567" r:id="rId28"/>
    <p:sldId id="358" r:id="rId29"/>
    <p:sldId id="558" r:id="rId30"/>
    <p:sldId id="559" r:id="rId31"/>
    <p:sldId id="560" r:id="rId32"/>
    <p:sldId id="561" r:id="rId33"/>
    <p:sldId id="404" r:id="rId34"/>
    <p:sldId id="546" r:id="rId35"/>
    <p:sldId id="548"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ana Lopez" initials="AL" lastIdx="1" clrIdx="0">
    <p:extLst>
      <p:ext uri="{19B8F6BF-5375-455C-9EA6-DF929625EA0E}">
        <p15:presenceInfo xmlns:p15="http://schemas.microsoft.com/office/powerpoint/2012/main" userId="S::adrianal@tahirih.org::152a4b0b-b0b9-4e11-8fae-45d6c0acd3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8710C"/>
    <a:srgbClr val="FF3300"/>
    <a:srgbClr val="A45A2A"/>
    <a:srgbClr val="80225F"/>
    <a:srgbClr val="002E5D"/>
    <a:srgbClr val="92C1E9"/>
    <a:srgbClr val="EABEDB"/>
    <a:srgbClr val="E6A65D"/>
    <a:srgbClr val="382F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986796-9ACA-46C2-8062-441F16C845B7}" v="1" dt="2021-08-18T16:52:45.5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180" autoAdjust="0"/>
  </p:normalViewPr>
  <p:slideViewPr>
    <p:cSldViewPr snapToGrid="0">
      <p:cViewPr varScale="1">
        <p:scale>
          <a:sx n="51" d="100"/>
          <a:sy n="51" d="100"/>
        </p:scale>
        <p:origin x="123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ilene Nunez Huang" userId="dafb2cd1-4f40-4ffc-8c0c-5f213e825bc2" providerId="ADAL" clId="{BE986796-9ACA-46C2-8062-441F16C845B7}"/>
    <pc:docChg chg="undo custSel modSld modNotesMaster">
      <pc:chgData name="Adilene Nunez Huang" userId="dafb2cd1-4f40-4ffc-8c0c-5f213e825bc2" providerId="ADAL" clId="{BE986796-9ACA-46C2-8062-441F16C845B7}" dt="2021-08-18T18:52:54.496" v="11" actId="1076"/>
      <pc:docMkLst>
        <pc:docMk/>
      </pc:docMkLst>
      <pc:sldChg chg="modSp mod">
        <pc:chgData name="Adilene Nunez Huang" userId="dafb2cd1-4f40-4ffc-8c0c-5f213e825bc2" providerId="ADAL" clId="{BE986796-9ACA-46C2-8062-441F16C845B7}" dt="2021-08-18T18:52:54.496" v="11" actId="1076"/>
        <pc:sldMkLst>
          <pc:docMk/>
          <pc:sldMk cId="2804674429" sldId="548"/>
        </pc:sldMkLst>
        <pc:spChg chg="mod">
          <ac:chgData name="Adilene Nunez Huang" userId="dafb2cd1-4f40-4ffc-8c0c-5f213e825bc2" providerId="ADAL" clId="{BE986796-9ACA-46C2-8062-441F16C845B7}" dt="2021-08-18T18:52:40.006" v="7" actId="20577"/>
          <ac:spMkLst>
            <pc:docMk/>
            <pc:sldMk cId="2804674429" sldId="548"/>
            <ac:spMk id="4" creationId="{D684F296-18DC-4EDE-A7FE-C5A0E6E3C4AF}"/>
          </ac:spMkLst>
        </pc:spChg>
        <pc:spChg chg="mod">
          <ac:chgData name="Adilene Nunez Huang" userId="dafb2cd1-4f40-4ffc-8c0c-5f213e825bc2" providerId="ADAL" clId="{BE986796-9ACA-46C2-8062-441F16C845B7}" dt="2021-08-18T18:52:54.496" v="11" actId="1076"/>
          <ac:spMkLst>
            <pc:docMk/>
            <pc:sldMk cId="2804674429" sldId="548"/>
            <ac:spMk id="6" creationId="{8BD4DFC6-F6AD-4C2B-B9A4-A5670E0E5400}"/>
          </ac:spMkLst>
        </pc:spChg>
        <pc:picChg chg="mod">
          <ac:chgData name="Adilene Nunez Huang" userId="dafb2cd1-4f40-4ffc-8c0c-5f213e825bc2" providerId="ADAL" clId="{BE986796-9ACA-46C2-8062-441F16C845B7}" dt="2021-08-18T18:52:48.563" v="10" actId="1076"/>
          <ac:picMkLst>
            <pc:docMk/>
            <pc:sldMk cId="2804674429" sldId="548"/>
            <ac:picMk id="3" creationId="{51FB88AD-853E-4780-8A8B-533206DFDAA3}"/>
          </ac:picMkLst>
        </pc:picChg>
      </pc:sldChg>
      <pc:sldChg chg="modSp mod">
        <pc:chgData name="Adilene Nunez Huang" userId="dafb2cd1-4f40-4ffc-8c0c-5f213e825bc2" providerId="ADAL" clId="{BE986796-9ACA-46C2-8062-441F16C845B7}" dt="2021-08-18T17:10:40.669" v="2" actId="20577"/>
        <pc:sldMkLst>
          <pc:docMk/>
          <pc:sldMk cId="2061168263" sldId="555"/>
        </pc:sldMkLst>
        <pc:spChg chg="mod">
          <ac:chgData name="Adilene Nunez Huang" userId="dafb2cd1-4f40-4ffc-8c0c-5f213e825bc2" providerId="ADAL" clId="{BE986796-9ACA-46C2-8062-441F16C845B7}" dt="2021-08-18T17:10:40.669" v="2" actId="20577"/>
          <ac:spMkLst>
            <pc:docMk/>
            <pc:sldMk cId="2061168263" sldId="555"/>
            <ac:spMk id="3" creationId="{00000000-0000-0000-0000-000000000000}"/>
          </ac:spMkLst>
        </pc:spChg>
      </pc:sldChg>
      <pc:sldChg chg="modSp mod">
        <pc:chgData name="Adilene Nunez Huang" userId="dafb2cd1-4f40-4ffc-8c0c-5f213e825bc2" providerId="ADAL" clId="{BE986796-9ACA-46C2-8062-441F16C845B7}" dt="2021-08-18T17:21:09.790" v="3" actId="6549"/>
        <pc:sldMkLst>
          <pc:docMk/>
          <pc:sldMk cId="540535818" sldId="560"/>
        </pc:sldMkLst>
        <pc:spChg chg="mod">
          <ac:chgData name="Adilene Nunez Huang" userId="dafb2cd1-4f40-4ffc-8c0c-5f213e825bc2" providerId="ADAL" clId="{BE986796-9ACA-46C2-8062-441F16C845B7}" dt="2021-08-18T17:21:09.790" v="3" actId="6549"/>
          <ac:spMkLst>
            <pc:docMk/>
            <pc:sldMk cId="540535818" sldId="560"/>
            <ac:spMk id="3" creationId="{F361B7DB-AC02-4F27-AA2F-29E95C9BB4B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664FF72-3A63-490E-A3D2-1DBC31131FD9}" type="datetimeFigureOut">
              <a:rPr lang="en-US" smtClean="0"/>
              <a:t>8/18/2021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AC3C915-09EF-499F-AE3E-7F9D35316F58}" type="slidenum">
              <a:rPr lang="en-US" smtClean="0"/>
              <a:t>‹#›</a:t>
            </a:fld>
            <a:endParaRPr lang="en-US"/>
          </a:p>
        </p:txBody>
      </p:sp>
    </p:spTree>
    <p:extLst>
      <p:ext uri="{BB962C8B-B14F-4D97-AF65-F5344CB8AC3E}">
        <p14:creationId xmlns:p14="http://schemas.microsoft.com/office/powerpoint/2010/main" val="369423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a:buChar char="•"/>
            </a:pPr>
            <a:r>
              <a:rPr lang="en-US"/>
              <a:t>“We just want to acknowledge the moment we are in and that despite how the world spins around us we continue to work and that you have all shown up to learn today and how grateful we are for that. And without saying more because I don’t think I have to tell you what’s going on this country, I just want to offer us all 1 minute of pause, for whatever you need, I’m not here to tell you how to spend your 1 minute. I will bring us back together and hand it over to Richard after our one minute is up.” </a:t>
            </a:r>
          </a:p>
          <a:p>
            <a:endParaRPr lang="en-US">
              <a:cs typeface="Calibri"/>
            </a:endParaRPr>
          </a:p>
        </p:txBody>
      </p:sp>
      <p:sp>
        <p:nvSpPr>
          <p:cNvPr id="4" name="Slide Number Placeholder 3"/>
          <p:cNvSpPr>
            <a:spLocks noGrp="1"/>
          </p:cNvSpPr>
          <p:nvPr>
            <p:ph type="sldNum" sz="quarter" idx="5"/>
          </p:nvPr>
        </p:nvSpPr>
        <p:spPr/>
        <p:txBody>
          <a:bodyPr/>
          <a:lstStyle/>
          <a:p>
            <a:fld id="{DAC3C915-09EF-499F-AE3E-7F9D35316F58}" type="slidenum">
              <a:rPr lang="en-US" smtClean="0"/>
              <a:t>1</a:t>
            </a:fld>
            <a:endParaRPr lang="en-US"/>
          </a:p>
        </p:txBody>
      </p:sp>
    </p:spTree>
    <p:extLst>
      <p:ext uri="{BB962C8B-B14F-4D97-AF65-F5344CB8AC3E}">
        <p14:creationId xmlns:p14="http://schemas.microsoft.com/office/powerpoint/2010/main" val="3597586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48CA0164-5112-48F3-B5AE-8D50CA622A43}" type="slidenum">
              <a:rPr lang="en-US">
                <a:solidFill>
                  <a:prstClr val="black"/>
                </a:solidFill>
                <a:latin typeface="Calibri" panose="020F0502020204030204"/>
              </a:rPr>
              <a:pPr defTabSz="931774">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73713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48CA0164-5112-48F3-B5AE-8D50CA622A43}" type="slidenum">
              <a:rPr lang="en-US">
                <a:solidFill>
                  <a:prstClr val="black"/>
                </a:solidFill>
                <a:latin typeface="Calibri" panose="020F0502020204030204"/>
              </a:rPr>
              <a:pPr defTabSz="931774">
                <a:defRPr/>
              </a:pPr>
              <a:t>11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59689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48CA0164-5112-48F3-B5AE-8D50CA622A43}" type="slidenum">
              <a:rPr lang="en-US">
                <a:solidFill>
                  <a:prstClr val="black"/>
                </a:solidFill>
                <a:latin typeface="Calibri" panose="020F0502020204030204"/>
              </a:rPr>
              <a:pPr defTabSz="931774">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25414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48CA0164-5112-48F3-B5AE-8D50CA622A43}" type="slidenum">
              <a:rPr lang="en-US">
                <a:solidFill>
                  <a:prstClr val="black"/>
                </a:solidFill>
                <a:latin typeface="Calibri" panose="020F0502020204030204"/>
              </a:rPr>
              <a:pPr defTabSz="931774">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66817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48CA0164-5112-48F3-B5AE-8D50CA622A43}" type="slidenum">
              <a:rPr lang="en-US">
                <a:solidFill>
                  <a:prstClr val="black"/>
                </a:solidFill>
                <a:latin typeface="Calibri" panose="020F0502020204030204"/>
              </a:rPr>
              <a:pPr defTabSz="931774">
                <a:defRPr/>
              </a:pPr>
              <a:t>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97808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C756F-B03B-49EF-9180-344BD1350AA2}" type="slidenum">
              <a:rPr lang="en-US" smtClean="0"/>
              <a:t>15</a:t>
            </a:fld>
            <a:endParaRPr lang="en-US" dirty="0"/>
          </a:p>
        </p:txBody>
      </p:sp>
    </p:spTree>
    <p:extLst>
      <p:ext uri="{BB962C8B-B14F-4D97-AF65-F5344CB8AC3E}">
        <p14:creationId xmlns:p14="http://schemas.microsoft.com/office/powerpoint/2010/main" val="2115360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3C915-09EF-499F-AE3E-7F9D35316F58}" type="slidenum">
              <a:rPr lang="en-US" smtClean="0"/>
              <a:t>16</a:t>
            </a:fld>
            <a:endParaRPr lang="en-US"/>
          </a:p>
        </p:txBody>
      </p:sp>
    </p:spTree>
    <p:extLst>
      <p:ext uri="{BB962C8B-B14F-4D97-AF65-F5344CB8AC3E}">
        <p14:creationId xmlns:p14="http://schemas.microsoft.com/office/powerpoint/2010/main" val="2742732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3C915-09EF-499F-AE3E-7F9D35316F58}" type="slidenum">
              <a:rPr lang="en-US" smtClean="0"/>
              <a:t>17</a:t>
            </a:fld>
            <a:endParaRPr lang="en-US"/>
          </a:p>
        </p:txBody>
      </p:sp>
    </p:spTree>
    <p:extLst>
      <p:ext uri="{BB962C8B-B14F-4D97-AF65-F5344CB8AC3E}">
        <p14:creationId xmlns:p14="http://schemas.microsoft.com/office/powerpoint/2010/main" val="1195129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3C915-09EF-499F-AE3E-7F9D35316F58}" type="slidenum">
              <a:rPr lang="en-US" smtClean="0"/>
              <a:t>18</a:t>
            </a:fld>
            <a:endParaRPr lang="en-US"/>
          </a:p>
        </p:txBody>
      </p:sp>
    </p:spTree>
    <p:extLst>
      <p:ext uri="{BB962C8B-B14F-4D97-AF65-F5344CB8AC3E}">
        <p14:creationId xmlns:p14="http://schemas.microsoft.com/office/powerpoint/2010/main" val="1957247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3C915-09EF-499F-AE3E-7F9D35316F58}" type="slidenum">
              <a:rPr lang="en-US" smtClean="0"/>
              <a:t>19</a:t>
            </a:fld>
            <a:endParaRPr lang="en-US"/>
          </a:p>
        </p:txBody>
      </p:sp>
    </p:spTree>
    <p:extLst>
      <p:ext uri="{BB962C8B-B14F-4D97-AF65-F5344CB8AC3E}">
        <p14:creationId xmlns:p14="http://schemas.microsoft.com/office/powerpoint/2010/main" val="2678575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3C915-09EF-499F-AE3E-7F9D35316F58}" type="slidenum">
              <a:rPr lang="en-US" smtClean="0"/>
              <a:t>2</a:t>
            </a:fld>
            <a:endParaRPr lang="en-US"/>
          </a:p>
        </p:txBody>
      </p:sp>
    </p:spTree>
    <p:extLst>
      <p:ext uri="{BB962C8B-B14F-4D97-AF65-F5344CB8AC3E}">
        <p14:creationId xmlns:p14="http://schemas.microsoft.com/office/powerpoint/2010/main" val="1581692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a:solidFill>
                  <a:schemeClr val="bg1"/>
                </a:solidFill>
                <a:latin typeface="Franklin Gothic Medium" panose="020B0603020102020204" pitchFamily="34" charset="0"/>
              </a:rPr>
              <a:t>-Survivor filed for T-Visa 10+ years after trafficking victimization </a:t>
            </a:r>
          </a:p>
          <a:p>
            <a:pPr defTabSz="931774">
              <a:defRPr/>
            </a:pPr>
            <a:r>
              <a:rPr lang="en-US" sz="1400" dirty="0">
                <a:solidFill>
                  <a:schemeClr val="bg1"/>
                </a:solidFill>
                <a:latin typeface="Franklin Gothic Medium" panose="020B0603020102020204" pitchFamily="34" charset="0"/>
              </a:rPr>
              <a:t>-Survivor did not begin receiving specialized mental health services to address the trafficking trauma until several years after escaping her traffickers</a:t>
            </a:r>
          </a:p>
          <a:p>
            <a:pPr defTabSz="931774">
              <a:defRPr/>
            </a:pPr>
            <a:r>
              <a:rPr lang="en-US" sz="1400" dirty="0">
                <a:solidFill>
                  <a:schemeClr val="bg1"/>
                </a:solidFill>
                <a:latin typeface="Franklin Gothic Medium" panose="020B0603020102020204" pitchFamily="34" charset="0"/>
              </a:rPr>
              <a:t>-Survivor’s progress of obtaining a vocational license and being employed and married did not “eliminate the effects of her trafficking on her life”</a:t>
            </a:r>
          </a:p>
          <a:p>
            <a:pPr defTabSz="931774">
              <a:defRPr/>
            </a:pPr>
            <a:endParaRPr lang="en-US" dirty="0">
              <a:solidFill>
                <a:schemeClr val="bg1"/>
              </a:solidFill>
              <a:latin typeface="Franklin Gothic Medium" panose="020B0603020102020204" pitchFamily="34" charset="0"/>
            </a:endParaRPr>
          </a:p>
          <a:p>
            <a:endParaRPr lang="en-US" dirty="0"/>
          </a:p>
        </p:txBody>
      </p:sp>
      <p:sp>
        <p:nvSpPr>
          <p:cNvPr id="4" name="Slide Number Placeholder 3"/>
          <p:cNvSpPr>
            <a:spLocks noGrp="1"/>
          </p:cNvSpPr>
          <p:nvPr>
            <p:ph type="sldNum" sz="quarter" idx="5"/>
          </p:nvPr>
        </p:nvSpPr>
        <p:spPr/>
        <p:txBody>
          <a:bodyPr/>
          <a:lstStyle/>
          <a:p>
            <a:fld id="{DAC3C915-09EF-499F-AE3E-7F9D35316F58}" type="slidenum">
              <a:rPr lang="en-US" smtClean="0"/>
              <a:t>20</a:t>
            </a:fld>
            <a:endParaRPr lang="en-US"/>
          </a:p>
        </p:txBody>
      </p:sp>
    </p:spTree>
    <p:extLst>
      <p:ext uri="{BB962C8B-B14F-4D97-AF65-F5344CB8AC3E}">
        <p14:creationId xmlns:p14="http://schemas.microsoft.com/office/powerpoint/2010/main" val="1847491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3C915-09EF-499F-AE3E-7F9D35316F58}" type="slidenum">
              <a:rPr lang="en-US" smtClean="0"/>
              <a:t>21</a:t>
            </a:fld>
            <a:endParaRPr lang="en-US"/>
          </a:p>
        </p:txBody>
      </p:sp>
    </p:spTree>
    <p:extLst>
      <p:ext uri="{BB962C8B-B14F-4D97-AF65-F5344CB8AC3E}">
        <p14:creationId xmlns:p14="http://schemas.microsoft.com/office/powerpoint/2010/main" val="2197837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TVPA Purposes and Findings Section explicitly states that “Victims of Severe Forms of Trafficking should not be inappropriately incarcerated, fined, or otherwise penalized solely for unlawful acts committed as a direct result of being trafficked, sch as using false documents, entering the country without documentation or working without documentation” (22 USC 7101(b)(19).</a:t>
            </a:r>
          </a:p>
          <a:p>
            <a:endParaRPr lang="en-US" dirty="0"/>
          </a:p>
          <a:p>
            <a:pPr defTabSz="931774">
              <a:defRPr/>
            </a:pPr>
            <a:r>
              <a:rPr lang="en-US" dirty="0"/>
              <a:t>Exceptions to the 212d13 waiver: </a:t>
            </a:r>
            <a:r>
              <a:rPr lang="en-US" dirty="0">
                <a:solidFill>
                  <a:schemeClr val="bg1"/>
                </a:solidFill>
              </a:rPr>
              <a:t>INA § 212(a)(3) [security and related grounds], INA § 212(a)(10)(C) [international child abduction], or INA § 212(A)(10)(E) [former U.S. citizens who renounced citizenship to avoid taxation])</a:t>
            </a:r>
          </a:p>
          <a:p>
            <a:endParaRPr lang="en-US" dirty="0"/>
          </a:p>
        </p:txBody>
      </p:sp>
      <p:sp>
        <p:nvSpPr>
          <p:cNvPr id="4" name="Slide Number Placeholder 3"/>
          <p:cNvSpPr>
            <a:spLocks noGrp="1"/>
          </p:cNvSpPr>
          <p:nvPr>
            <p:ph type="sldNum" sz="quarter" idx="5"/>
          </p:nvPr>
        </p:nvSpPr>
        <p:spPr/>
        <p:txBody>
          <a:bodyPr/>
          <a:lstStyle/>
          <a:p>
            <a:fld id="{DAC3C915-09EF-499F-AE3E-7F9D35316F58}" type="slidenum">
              <a:rPr lang="en-US" smtClean="0"/>
              <a:t>22</a:t>
            </a:fld>
            <a:endParaRPr lang="en-US"/>
          </a:p>
        </p:txBody>
      </p:sp>
    </p:spTree>
    <p:extLst>
      <p:ext uri="{BB962C8B-B14F-4D97-AF65-F5344CB8AC3E}">
        <p14:creationId xmlns:p14="http://schemas.microsoft.com/office/powerpoint/2010/main" val="1594202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C3C915-09EF-499F-AE3E-7F9D35316F58}" type="slidenum">
              <a:rPr lang="en-US" smtClean="0"/>
              <a:t>23</a:t>
            </a:fld>
            <a:endParaRPr lang="en-US"/>
          </a:p>
        </p:txBody>
      </p:sp>
    </p:spTree>
    <p:extLst>
      <p:ext uri="{BB962C8B-B14F-4D97-AF65-F5344CB8AC3E}">
        <p14:creationId xmlns:p14="http://schemas.microsoft.com/office/powerpoint/2010/main" val="1228194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3C915-09EF-499F-AE3E-7F9D35316F58}" type="slidenum">
              <a:rPr lang="en-US" smtClean="0"/>
              <a:t>24</a:t>
            </a:fld>
            <a:endParaRPr lang="en-US"/>
          </a:p>
        </p:txBody>
      </p:sp>
    </p:spTree>
    <p:extLst>
      <p:ext uri="{BB962C8B-B14F-4D97-AF65-F5344CB8AC3E}">
        <p14:creationId xmlns:p14="http://schemas.microsoft.com/office/powerpoint/2010/main" val="3462331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3C915-09EF-499F-AE3E-7F9D35316F58}" type="slidenum">
              <a:rPr lang="en-US" smtClean="0"/>
              <a:t>25</a:t>
            </a:fld>
            <a:endParaRPr lang="en-US"/>
          </a:p>
        </p:txBody>
      </p:sp>
    </p:spTree>
    <p:extLst>
      <p:ext uri="{BB962C8B-B14F-4D97-AF65-F5344CB8AC3E}">
        <p14:creationId xmlns:p14="http://schemas.microsoft.com/office/powerpoint/2010/main" val="3662494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3C915-09EF-499F-AE3E-7F9D35316F58}" type="slidenum">
              <a:rPr lang="en-US" smtClean="0"/>
              <a:t>26</a:t>
            </a:fld>
            <a:endParaRPr lang="en-US"/>
          </a:p>
        </p:txBody>
      </p:sp>
    </p:spTree>
    <p:extLst>
      <p:ext uri="{BB962C8B-B14F-4D97-AF65-F5344CB8AC3E}">
        <p14:creationId xmlns:p14="http://schemas.microsoft.com/office/powerpoint/2010/main" val="1391294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3C915-09EF-499F-AE3E-7F9D35316F58}" type="slidenum">
              <a:rPr lang="en-US" smtClean="0"/>
              <a:t>27</a:t>
            </a:fld>
            <a:endParaRPr lang="en-US"/>
          </a:p>
        </p:txBody>
      </p:sp>
    </p:spTree>
    <p:extLst>
      <p:ext uri="{BB962C8B-B14F-4D97-AF65-F5344CB8AC3E}">
        <p14:creationId xmlns:p14="http://schemas.microsoft.com/office/powerpoint/2010/main" val="917500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solidFill>
                <a:schemeClr val="bg1"/>
              </a:solidFill>
              <a:latin typeface="Franklin Gothic Medium" panose="020B0603020102020204" pitchFamily="34" charset="0"/>
            </a:endParaRPr>
          </a:p>
          <a:p>
            <a:endParaRPr lang="en-US" dirty="0"/>
          </a:p>
        </p:txBody>
      </p:sp>
      <p:sp>
        <p:nvSpPr>
          <p:cNvPr id="4" name="Slide Number Placeholder 3"/>
          <p:cNvSpPr>
            <a:spLocks noGrp="1"/>
          </p:cNvSpPr>
          <p:nvPr>
            <p:ph type="sldNum" sz="quarter" idx="5"/>
          </p:nvPr>
        </p:nvSpPr>
        <p:spPr/>
        <p:txBody>
          <a:bodyPr/>
          <a:lstStyle/>
          <a:p>
            <a:fld id="{DAC3C915-09EF-499F-AE3E-7F9D35316F58}" type="slidenum">
              <a:rPr lang="en-US" smtClean="0"/>
              <a:t>28</a:t>
            </a:fld>
            <a:endParaRPr lang="en-US"/>
          </a:p>
        </p:txBody>
      </p:sp>
    </p:spTree>
    <p:extLst>
      <p:ext uri="{BB962C8B-B14F-4D97-AF65-F5344CB8AC3E}">
        <p14:creationId xmlns:p14="http://schemas.microsoft.com/office/powerpoint/2010/main" val="1481409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solidFill>
                <a:schemeClr val="bg1"/>
              </a:solidFill>
              <a:latin typeface="Franklin Gothic Medium" panose="020B0603020102020204" pitchFamily="34" charset="0"/>
            </a:endParaRPr>
          </a:p>
          <a:p>
            <a:endParaRPr lang="en-US" dirty="0"/>
          </a:p>
        </p:txBody>
      </p:sp>
      <p:sp>
        <p:nvSpPr>
          <p:cNvPr id="4" name="Slide Number Placeholder 3"/>
          <p:cNvSpPr>
            <a:spLocks noGrp="1"/>
          </p:cNvSpPr>
          <p:nvPr>
            <p:ph type="sldNum" sz="quarter" idx="5"/>
          </p:nvPr>
        </p:nvSpPr>
        <p:spPr/>
        <p:txBody>
          <a:bodyPr/>
          <a:lstStyle/>
          <a:p>
            <a:fld id="{DAC3C915-09EF-499F-AE3E-7F9D35316F58}" type="slidenum">
              <a:rPr lang="en-US" smtClean="0"/>
              <a:t>29</a:t>
            </a:fld>
            <a:endParaRPr lang="en-US"/>
          </a:p>
        </p:txBody>
      </p:sp>
    </p:spTree>
    <p:extLst>
      <p:ext uri="{BB962C8B-B14F-4D97-AF65-F5344CB8AC3E}">
        <p14:creationId xmlns:p14="http://schemas.microsoft.com/office/powerpoint/2010/main" val="2507948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CA0164-5112-48F3-B5AE-8D50CA622A43}" type="slidenum">
              <a:rPr lang="en-US" smtClean="0"/>
              <a:t>3</a:t>
            </a:fld>
            <a:endParaRPr lang="en-US"/>
          </a:p>
        </p:txBody>
      </p:sp>
    </p:spTree>
    <p:extLst>
      <p:ext uri="{BB962C8B-B14F-4D97-AF65-F5344CB8AC3E}">
        <p14:creationId xmlns:p14="http://schemas.microsoft.com/office/powerpoint/2010/main" val="3415552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CA0164-5112-48F3-B5AE-8D50CA622A43}" type="slidenum">
              <a:rPr lang="en-US" smtClean="0"/>
              <a:t>30</a:t>
            </a:fld>
            <a:endParaRPr lang="en-US"/>
          </a:p>
        </p:txBody>
      </p:sp>
    </p:spTree>
    <p:extLst>
      <p:ext uri="{BB962C8B-B14F-4D97-AF65-F5344CB8AC3E}">
        <p14:creationId xmlns:p14="http://schemas.microsoft.com/office/powerpoint/2010/main" val="9121505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CA0164-5112-48F3-B5AE-8D50CA622A43}" type="slidenum">
              <a:rPr lang="en-US" smtClean="0"/>
              <a:t>31</a:t>
            </a:fld>
            <a:endParaRPr lang="en-US"/>
          </a:p>
        </p:txBody>
      </p:sp>
    </p:spTree>
    <p:extLst>
      <p:ext uri="{BB962C8B-B14F-4D97-AF65-F5344CB8AC3E}">
        <p14:creationId xmlns:p14="http://schemas.microsoft.com/office/powerpoint/2010/main" val="3349828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CA0164-5112-48F3-B5AE-8D50CA622A43}" type="slidenum">
              <a:rPr lang="en-US" smtClean="0"/>
              <a:t>32</a:t>
            </a:fld>
            <a:endParaRPr lang="en-US"/>
          </a:p>
        </p:txBody>
      </p:sp>
    </p:spTree>
    <p:extLst>
      <p:ext uri="{BB962C8B-B14F-4D97-AF65-F5344CB8AC3E}">
        <p14:creationId xmlns:p14="http://schemas.microsoft.com/office/powerpoint/2010/main" val="2307993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48CA0164-5112-48F3-B5AE-8D50CA622A43}"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384319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48CA0164-5112-48F3-B5AE-8D50CA622A43}" type="slidenum">
              <a:rPr lang="en-US">
                <a:solidFill>
                  <a:prstClr val="black"/>
                </a:solidFill>
                <a:latin typeface="Calibri" panose="020F0502020204030204"/>
              </a:rPr>
              <a:pPr defTabSz="931774">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65798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48CA0164-5112-48F3-B5AE-8D50CA622A43}" type="slidenum">
              <a:rPr lang="en-US">
                <a:solidFill>
                  <a:prstClr val="black"/>
                </a:solidFill>
                <a:latin typeface="Calibri" panose="020F0502020204030204"/>
              </a:rPr>
              <a:pPr defTabSz="931774">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57515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48CA0164-5112-48F3-B5AE-8D50CA622A43}" type="slidenum">
              <a:rPr lang="en-US">
                <a:solidFill>
                  <a:prstClr val="black"/>
                </a:solidFill>
                <a:latin typeface="Calibri" panose="020F0502020204030204"/>
              </a:rPr>
              <a:pPr defTabSz="931774">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84254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48CA0164-5112-48F3-B5AE-8D50CA622A43}" type="slidenum">
              <a:rPr lang="en-US">
                <a:solidFill>
                  <a:prstClr val="black"/>
                </a:solidFill>
                <a:latin typeface="Calibri" panose="020F0502020204030204"/>
              </a:rPr>
              <a:pPr defTabSz="931774">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66863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48CA0164-5112-48F3-B5AE-8D50CA622A43}" type="slidenum">
              <a:rPr lang="en-US">
                <a:solidFill>
                  <a:prstClr val="black"/>
                </a:solidFill>
                <a:latin typeface="Calibri" panose="020F0502020204030204"/>
              </a:rPr>
              <a:pPr defTabSz="931774">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54916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15818-316E-466D-BDFF-1051664BD3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DEC885-97E2-4BCD-8476-4BE2530DFC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B93FF1-F8B9-4273-83B9-F43AD0F0398C}"/>
              </a:ext>
            </a:extLst>
          </p:cNvPr>
          <p:cNvSpPr>
            <a:spLocks noGrp="1"/>
          </p:cNvSpPr>
          <p:nvPr>
            <p:ph type="dt" sz="half" idx="10"/>
          </p:nvPr>
        </p:nvSpPr>
        <p:spPr/>
        <p:txBody>
          <a:bodyPr/>
          <a:lstStyle/>
          <a:p>
            <a:fld id="{9C5E225E-5E65-4765-ADD5-9548EE373A61}" type="datetimeFigureOut">
              <a:rPr lang="en-US" smtClean="0"/>
              <a:t>8/18/2021</a:t>
            </a:fld>
            <a:endParaRPr lang="en-US"/>
          </a:p>
        </p:txBody>
      </p:sp>
      <p:sp>
        <p:nvSpPr>
          <p:cNvPr id="5" name="Footer Placeholder 4">
            <a:extLst>
              <a:ext uri="{FF2B5EF4-FFF2-40B4-BE49-F238E27FC236}">
                <a16:creationId xmlns:a16="http://schemas.microsoft.com/office/drawing/2014/main" id="{ED78F4F0-880A-4222-86EC-D9D7B031FA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57BF1-7E23-42ED-8DEA-6EBCD45E3C5D}"/>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29559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BD074-5526-4F48-A7AA-F5CA2D5A9F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ECE6DF-C749-4F59-A645-33F758B13D3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DBD04-E47C-4943-9BFB-FD5DCFC29AC3}"/>
              </a:ext>
            </a:extLst>
          </p:cNvPr>
          <p:cNvSpPr>
            <a:spLocks noGrp="1"/>
          </p:cNvSpPr>
          <p:nvPr>
            <p:ph type="dt" sz="half" idx="10"/>
          </p:nvPr>
        </p:nvSpPr>
        <p:spPr/>
        <p:txBody>
          <a:bodyPr/>
          <a:lstStyle/>
          <a:p>
            <a:fld id="{9C5E225E-5E65-4765-ADD5-9548EE373A61}" type="datetimeFigureOut">
              <a:rPr lang="en-US" smtClean="0"/>
              <a:t>8/18/2021</a:t>
            </a:fld>
            <a:endParaRPr lang="en-US"/>
          </a:p>
        </p:txBody>
      </p:sp>
      <p:sp>
        <p:nvSpPr>
          <p:cNvPr id="5" name="Footer Placeholder 4">
            <a:extLst>
              <a:ext uri="{FF2B5EF4-FFF2-40B4-BE49-F238E27FC236}">
                <a16:creationId xmlns:a16="http://schemas.microsoft.com/office/drawing/2014/main" id="{9FFEA0DE-6013-4934-AECD-6C17595F8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05FCC-3326-44C9-A38B-1D4FA43CB9B5}"/>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144834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285494-002E-4BEC-9A3B-502C9436D3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3BF9E5-444D-4B0B-A3FC-386BA78D410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9BFFD-82DC-418D-94E8-AD23992EEC82}"/>
              </a:ext>
            </a:extLst>
          </p:cNvPr>
          <p:cNvSpPr>
            <a:spLocks noGrp="1"/>
          </p:cNvSpPr>
          <p:nvPr>
            <p:ph type="dt" sz="half" idx="10"/>
          </p:nvPr>
        </p:nvSpPr>
        <p:spPr/>
        <p:txBody>
          <a:bodyPr/>
          <a:lstStyle/>
          <a:p>
            <a:fld id="{9C5E225E-5E65-4765-ADD5-9548EE373A61}" type="datetimeFigureOut">
              <a:rPr lang="en-US" smtClean="0"/>
              <a:t>8/18/2021</a:t>
            </a:fld>
            <a:endParaRPr lang="en-US"/>
          </a:p>
        </p:txBody>
      </p:sp>
      <p:sp>
        <p:nvSpPr>
          <p:cNvPr id="5" name="Footer Placeholder 4">
            <a:extLst>
              <a:ext uri="{FF2B5EF4-FFF2-40B4-BE49-F238E27FC236}">
                <a16:creationId xmlns:a16="http://schemas.microsoft.com/office/drawing/2014/main" id="{265624E0-9C91-45D5-8D33-B46AD75641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68665F-D23F-42E3-8038-E27E6B99D474}"/>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2813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E28E-BD02-4B2B-8961-A0945D5FCD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0EC8EE-E1C6-414E-BA1E-A294014CD67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9076C8-828E-4E11-A4E1-B9E90B516EB4}"/>
              </a:ext>
            </a:extLst>
          </p:cNvPr>
          <p:cNvSpPr>
            <a:spLocks noGrp="1"/>
          </p:cNvSpPr>
          <p:nvPr>
            <p:ph type="dt" sz="half" idx="10"/>
          </p:nvPr>
        </p:nvSpPr>
        <p:spPr/>
        <p:txBody>
          <a:bodyPr/>
          <a:lstStyle/>
          <a:p>
            <a:fld id="{9C5E225E-5E65-4765-ADD5-9548EE373A61}" type="datetimeFigureOut">
              <a:rPr lang="en-US" smtClean="0"/>
              <a:t>8/18/2021</a:t>
            </a:fld>
            <a:endParaRPr lang="en-US"/>
          </a:p>
        </p:txBody>
      </p:sp>
      <p:sp>
        <p:nvSpPr>
          <p:cNvPr id="5" name="Footer Placeholder 4">
            <a:extLst>
              <a:ext uri="{FF2B5EF4-FFF2-40B4-BE49-F238E27FC236}">
                <a16:creationId xmlns:a16="http://schemas.microsoft.com/office/drawing/2014/main" id="{22237662-9942-4AFE-871E-DF995C4D1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6C80F-4F9B-4048-81CD-62D2F58C18C3}"/>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104481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A76EE-757B-4C89-A9DA-3FD48E8739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F43628-A5E6-41DB-8DAA-BCCFBFAE6E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20A867-AC8A-4D6C-B878-129B6333E6C1}"/>
              </a:ext>
            </a:extLst>
          </p:cNvPr>
          <p:cNvSpPr>
            <a:spLocks noGrp="1"/>
          </p:cNvSpPr>
          <p:nvPr>
            <p:ph type="dt" sz="half" idx="10"/>
          </p:nvPr>
        </p:nvSpPr>
        <p:spPr/>
        <p:txBody>
          <a:bodyPr/>
          <a:lstStyle/>
          <a:p>
            <a:fld id="{9C5E225E-5E65-4765-ADD5-9548EE373A61}" type="datetimeFigureOut">
              <a:rPr lang="en-US" smtClean="0"/>
              <a:t>8/18/2021</a:t>
            </a:fld>
            <a:endParaRPr lang="en-US"/>
          </a:p>
        </p:txBody>
      </p:sp>
      <p:sp>
        <p:nvSpPr>
          <p:cNvPr id="5" name="Footer Placeholder 4">
            <a:extLst>
              <a:ext uri="{FF2B5EF4-FFF2-40B4-BE49-F238E27FC236}">
                <a16:creationId xmlns:a16="http://schemas.microsoft.com/office/drawing/2014/main" id="{AB101905-1E13-4713-AD73-B3C4AB3234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AE348E-93E5-4DF0-B6C7-FF3EB41AB8D1}"/>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194072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72887-A2A6-4F65-84D0-29A04F5F2D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7220C0-50F5-4603-A58D-DEEB8FEDE1B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68566F-9A12-4863-89CD-F4B9658259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A8D1BC-6992-42C6-9F91-C55CDC8BE246}"/>
              </a:ext>
            </a:extLst>
          </p:cNvPr>
          <p:cNvSpPr>
            <a:spLocks noGrp="1"/>
          </p:cNvSpPr>
          <p:nvPr>
            <p:ph type="dt" sz="half" idx="10"/>
          </p:nvPr>
        </p:nvSpPr>
        <p:spPr/>
        <p:txBody>
          <a:bodyPr/>
          <a:lstStyle/>
          <a:p>
            <a:fld id="{9C5E225E-5E65-4765-ADD5-9548EE373A61}" type="datetimeFigureOut">
              <a:rPr lang="en-US" smtClean="0"/>
              <a:t>8/18/2021</a:t>
            </a:fld>
            <a:endParaRPr lang="en-US"/>
          </a:p>
        </p:txBody>
      </p:sp>
      <p:sp>
        <p:nvSpPr>
          <p:cNvPr id="6" name="Footer Placeholder 5">
            <a:extLst>
              <a:ext uri="{FF2B5EF4-FFF2-40B4-BE49-F238E27FC236}">
                <a16:creationId xmlns:a16="http://schemas.microsoft.com/office/drawing/2014/main" id="{B915FDB9-A8A4-4CE0-9F12-74FB9E586E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42A20E-C32E-47CE-9248-E0F6B0BEABBA}"/>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10157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0A7BC-B2DB-4DDA-B010-CB407F255C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61A68C-833D-4EDB-A907-26E326D8EB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EC9408-4148-47A3-A142-729A9EBED3D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2C5BEC-AE8F-4ACC-BDC8-7B8DB47078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7EE94F7-486E-42E8-9CC2-0BE1BB005B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0DDF73-A018-43B7-8344-55B1A3FB6F7A}"/>
              </a:ext>
            </a:extLst>
          </p:cNvPr>
          <p:cNvSpPr>
            <a:spLocks noGrp="1"/>
          </p:cNvSpPr>
          <p:nvPr>
            <p:ph type="dt" sz="half" idx="10"/>
          </p:nvPr>
        </p:nvSpPr>
        <p:spPr/>
        <p:txBody>
          <a:bodyPr/>
          <a:lstStyle/>
          <a:p>
            <a:fld id="{9C5E225E-5E65-4765-ADD5-9548EE373A61}" type="datetimeFigureOut">
              <a:rPr lang="en-US" smtClean="0"/>
              <a:t>8/18/2021</a:t>
            </a:fld>
            <a:endParaRPr lang="en-US"/>
          </a:p>
        </p:txBody>
      </p:sp>
      <p:sp>
        <p:nvSpPr>
          <p:cNvPr id="8" name="Footer Placeholder 7">
            <a:extLst>
              <a:ext uri="{FF2B5EF4-FFF2-40B4-BE49-F238E27FC236}">
                <a16:creationId xmlns:a16="http://schemas.microsoft.com/office/drawing/2014/main" id="{58635550-64A7-4C04-874A-EBCDE115FF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D8B5C1-55D9-40CD-BC00-C333B42205CF}"/>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7412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1B7D1-73EA-42C6-9702-5457325744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B9D536-801C-4176-A70F-B2D973976C7E}"/>
              </a:ext>
            </a:extLst>
          </p:cNvPr>
          <p:cNvSpPr>
            <a:spLocks noGrp="1"/>
          </p:cNvSpPr>
          <p:nvPr>
            <p:ph type="dt" sz="half" idx="10"/>
          </p:nvPr>
        </p:nvSpPr>
        <p:spPr/>
        <p:txBody>
          <a:bodyPr/>
          <a:lstStyle/>
          <a:p>
            <a:fld id="{9C5E225E-5E65-4765-ADD5-9548EE373A61}" type="datetimeFigureOut">
              <a:rPr lang="en-US" smtClean="0"/>
              <a:t>8/18/2021</a:t>
            </a:fld>
            <a:endParaRPr lang="en-US"/>
          </a:p>
        </p:txBody>
      </p:sp>
      <p:sp>
        <p:nvSpPr>
          <p:cNvPr id="4" name="Footer Placeholder 3">
            <a:extLst>
              <a:ext uri="{FF2B5EF4-FFF2-40B4-BE49-F238E27FC236}">
                <a16:creationId xmlns:a16="http://schemas.microsoft.com/office/drawing/2014/main" id="{3B755497-CCA8-4798-BC83-EF51959450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C61785-3061-4F0E-9621-F667F0F29C23}"/>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22642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635F57-CFE1-4293-9CC5-0CE8A3696BAD}"/>
              </a:ext>
            </a:extLst>
          </p:cNvPr>
          <p:cNvSpPr>
            <a:spLocks noGrp="1"/>
          </p:cNvSpPr>
          <p:nvPr>
            <p:ph type="dt" sz="half" idx="10"/>
          </p:nvPr>
        </p:nvSpPr>
        <p:spPr/>
        <p:txBody>
          <a:bodyPr/>
          <a:lstStyle/>
          <a:p>
            <a:fld id="{9C5E225E-5E65-4765-ADD5-9548EE373A61}" type="datetimeFigureOut">
              <a:rPr lang="en-US" smtClean="0"/>
              <a:t>8/18/2021</a:t>
            </a:fld>
            <a:endParaRPr lang="en-US"/>
          </a:p>
        </p:txBody>
      </p:sp>
      <p:sp>
        <p:nvSpPr>
          <p:cNvPr id="3" name="Footer Placeholder 2">
            <a:extLst>
              <a:ext uri="{FF2B5EF4-FFF2-40B4-BE49-F238E27FC236}">
                <a16:creationId xmlns:a16="http://schemas.microsoft.com/office/drawing/2014/main" id="{73ABEE1A-5CDA-4910-BE1D-F897C95331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95956C-6C36-450B-A320-C95E75033772}"/>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12493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2E465-8657-485E-B911-49A90FEDE7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900C3F-E7FC-4DEE-9955-4C78FC0854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1C0B08-E201-4933-A085-DF424682A6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2FA5E1-2272-4FA1-A4DD-E961F0AAB176}"/>
              </a:ext>
            </a:extLst>
          </p:cNvPr>
          <p:cNvSpPr>
            <a:spLocks noGrp="1"/>
          </p:cNvSpPr>
          <p:nvPr>
            <p:ph type="dt" sz="half" idx="10"/>
          </p:nvPr>
        </p:nvSpPr>
        <p:spPr/>
        <p:txBody>
          <a:bodyPr/>
          <a:lstStyle/>
          <a:p>
            <a:fld id="{9C5E225E-5E65-4765-ADD5-9548EE373A61}" type="datetimeFigureOut">
              <a:rPr lang="en-US" smtClean="0"/>
              <a:t>8/18/2021</a:t>
            </a:fld>
            <a:endParaRPr lang="en-US"/>
          </a:p>
        </p:txBody>
      </p:sp>
      <p:sp>
        <p:nvSpPr>
          <p:cNvPr id="6" name="Footer Placeholder 5">
            <a:extLst>
              <a:ext uri="{FF2B5EF4-FFF2-40B4-BE49-F238E27FC236}">
                <a16:creationId xmlns:a16="http://schemas.microsoft.com/office/drawing/2014/main" id="{CC8F8D4F-8F71-4F00-B276-BE49E1DA7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7D76AA-95D5-49AE-8565-89BAD065C693}"/>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273530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E559A-CE5F-445E-BFA8-3CD7292295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33A225-528D-4E5D-B954-D05175167C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012159-BA98-4FA2-BD3E-8F8E30590A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D75F5F-E48D-4519-82B1-4D9E727F189C}"/>
              </a:ext>
            </a:extLst>
          </p:cNvPr>
          <p:cNvSpPr>
            <a:spLocks noGrp="1"/>
          </p:cNvSpPr>
          <p:nvPr>
            <p:ph type="dt" sz="half" idx="10"/>
          </p:nvPr>
        </p:nvSpPr>
        <p:spPr/>
        <p:txBody>
          <a:bodyPr/>
          <a:lstStyle/>
          <a:p>
            <a:fld id="{9C5E225E-5E65-4765-ADD5-9548EE373A61}" type="datetimeFigureOut">
              <a:rPr lang="en-US" smtClean="0"/>
              <a:t>8/18/2021</a:t>
            </a:fld>
            <a:endParaRPr lang="en-US"/>
          </a:p>
        </p:txBody>
      </p:sp>
      <p:sp>
        <p:nvSpPr>
          <p:cNvPr id="6" name="Footer Placeholder 5">
            <a:extLst>
              <a:ext uri="{FF2B5EF4-FFF2-40B4-BE49-F238E27FC236}">
                <a16:creationId xmlns:a16="http://schemas.microsoft.com/office/drawing/2014/main" id="{D08DCDA5-6D5B-4A3E-A067-831F6A4265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3A1D32-68AC-4E22-90B7-7D3C96554D1A}"/>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32765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4B2334-040B-4CD3-B05F-2C10C07FDD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D9D52F-99C1-4A04-A3FF-2430783711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E79039-8B3C-4B80-B4DB-A05FB066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E225E-5E65-4765-ADD5-9548EE373A61}" type="datetimeFigureOut">
              <a:rPr lang="en-US" smtClean="0"/>
              <a:t>8/18/2021</a:t>
            </a:fld>
            <a:endParaRPr lang="en-US"/>
          </a:p>
        </p:txBody>
      </p:sp>
      <p:sp>
        <p:nvSpPr>
          <p:cNvPr id="5" name="Footer Placeholder 4">
            <a:extLst>
              <a:ext uri="{FF2B5EF4-FFF2-40B4-BE49-F238E27FC236}">
                <a16:creationId xmlns:a16="http://schemas.microsoft.com/office/drawing/2014/main" id="{96E5842E-9321-4227-973D-7C3DF74C9E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1DA207-3DD3-4714-91C5-551815D557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BC55B-9A5C-44C6-AB41-1FE7E0AFB9FA}" type="slidenum">
              <a:rPr lang="en-US" smtClean="0"/>
              <a:t>‹#›</a:t>
            </a:fld>
            <a:endParaRPr lang="en-US"/>
          </a:p>
        </p:txBody>
      </p:sp>
    </p:spTree>
    <p:extLst>
      <p:ext uri="{BB962C8B-B14F-4D97-AF65-F5344CB8AC3E}">
        <p14:creationId xmlns:p14="http://schemas.microsoft.com/office/powerpoint/2010/main" val="3228348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hyperlink" Target="mailto:AdiN@tahirih.org" TargetMode="External"/><Relationship Id="rId3" Type="http://schemas.openxmlformats.org/officeDocument/2006/relationships/image" Target="../media/image4.gif"/><Relationship Id="rId7" Type="http://schemas.openxmlformats.org/officeDocument/2006/relationships/hyperlink" Target="mailto:RichardC@tahirih.org"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hyperlink" Target="mailto:Sashab@tahirih.org"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8" Type="http://schemas.openxmlformats.org/officeDocument/2006/relationships/hyperlink" Target="mailto:greaterdc@tahirih.org" TargetMode="External"/><Relationship Id="rId3" Type="http://schemas.openxmlformats.org/officeDocument/2006/relationships/image" Target="../media/image4.gif"/><Relationship Id="rId7" Type="http://schemas.openxmlformats.org/officeDocument/2006/relationships/hyperlink" Target="mailto:baltimore@tahirih.org"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hyperlink" Target="mailto:atlanta@tahirih.org" TargetMode="External"/><Relationship Id="rId11" Type="http://schemas.openxmlformats.org/officeDocument/2006/relationships/hyperlink" Target="mailto:SFBayArea@tahirih.org" TargetMode="External"/><Relationship Id="rId5" Type="http://schemas.openxmlformats.org/officeDocument/2006/relationships/image" Target="../media/image8.png"/><Relationship Id="rId10" Type="http://schemas.openxmlformats.org/officeDocument/2006/relationships/hyperlink" Target="mailto:houston@tahirih.org" TargetMode="External"/><Relationship Id="rId4" Type="http://schemas.openxmlformats.org/officeDocument/2006/relationships/image" Target="../media/image9.png"/><Relationship Id="rId9" Type="http://schemas.openxmlformats.org/officeDocument/2006/relationships/hyperlink" Target="mailto:justice@tahirih.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www.ice.gov/doclib/news/releases/2021/11005.3.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www.ice.gov/directive-identification-and-monitoring-pregnant-postpartum-or-nursing-individual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a:extLst>
              <a:ext uri="{FF2B5EF4-FFF2-40B4-BE49-F238E27FC236}">
                <a16:creationId xmlns:a16="http://schemas.microsoft.com/office/drawing/2014/main" id="{04B33816-C89C-41F7-960E-BB21C7F72BEA}"/>
              </a:ext>
            </a:extLst>
          </p:cNvPr>
          <p:cNvPicPr>
            <a:picLocks noGrp="1" noChangeAspect="1"/>
          </p:cNvPicPr>
          <p:nvPr>
            <p:ph sz="half" idx="2"/>
          </p:nvPr>
        </p:nvPicPr>
        <p:blipFill>
          <a:blip r:embed="rId3"/>
          <a:stretch>
            <a:fillRect/>
          </a:stretch>
        </p:blipFill>
        <p:spPr>
          <a:xfrm>
            <a:off x="4475248" y="3415"/>
            <a:ext cx="7720980" cy="6847606"/>
          </a:xfrm>
        </p:spPr>
      </p:pic>
      <p:pic>
        <p:nvPicPr>
          <p:cNvPr id="11" name="Picture 11" descr="A picture containing shape&#10;&#10;Description automatically generated">
            <a:extLst>
              <a:ext uri="{FF2B5EF4-FFF2-40B4-BE49-F238E27FC236}">
                <a16:creationId xmlns:a16="http://schemas.microsoft.com/office/drawing/2014/main" id="{72FA81E2-F173-40AC-BEFD-BBA8B26B39AF}"/>
              </a:ext>
            </a:extLst>
          </p:cNvPr>
          <p:cNvPicPr>
            <a:picLocks noChangeAspect="1"/>
          </p:cNvPicPr>
          <p:nvPr/>
        </p:nvPicPr>
        <p:blipFill>
          <a:blip r:embed="rId4"/>
          <a:stretch>
            <a:fillRect/>
          </a:stretch>
        </p:blipFill>
        <p:spPr>
          <a:xfrm>
            <a:off x="425570" y="810239"/>
            <a:ext cx="6998897" cy="5208768"/>
          </a:xfrm>
          <a:prstGeom prst="rect">
            <a:avLst/>
          </a:prstGeom>
        </p:spPr>
      </p:pic>
      <p:sp>
        <p:nvSpPr>
          <p:cNvPr id="12" name="TextBox 11">
            <a:extLst>
              <a:ext uri="{FF2B5EF4-FFF2-40B4-BE49-F238E27FC236}">
                <a16:creationId xmlns:a16="http://schemas.microsoft.com/office/drawing/2014/main" id="{70C25517-5BCF-4769-9E1B-072384C78F69}"/>
              </a:ext>
            </a:extLst>
          </p:cNvPr>
          <p:cNvSpPr txBox="1"/>
          <p:nvPr/>
        </p:nvSpPr>
        <p:spPr>
          <a:xfrm>
            <a:off x="526536" y="1345923"/>
            <a:ext cx="679696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dirty="0">
                <a:solidFill>
                  <a:srgbClr val="00438F"/>
                </a:solidFill>
                <a:effectLst/>
                <a:latin typeface="Franklin Gothic Demi Cond" panose="020B0706030402020204" pitchFamily="34" charset="0"/>
              </a:rPr>
              <a:t>Policy Updates &amp; Intermediate Issues </a:t>
            </a:r>
          </a:p>
          <a:p>
            <a:pPr algn="ctr"/>
            <a:r>
              <a:rPr lang="en-US" sz="6000" dirty="0">
                <a:solidFill>
                  <a:srgbClr val="00438F"/>
                </a:solidFill>
                <a:effectLst/>
                <a:latin typeface="Franklin Gothic Demi Cond" panose="020B0706030402020204" pitchFamily="34" charset="0"/>
              </a:rPr>
              <a:t>in  T-Visa Applications</a:t>
            </a:r>
          </a:p>
        </p:txBody>
      </p:sp>
      <p:pic>
        <p:nvPicPr>
          <p:cNvPr id="13" name="Picture 13" descr="Shape&#10;&#10;Description automatically generated">
            <a:extLst>
              <a:ext uri="{FF2B5EF4-FFF2-40B4-BE49-F238E27FC236}">
                <a16:creationId xmlns:a16="http://schemas.microsoft.com/office/drawing/2014/main" id="{E94069FF-BED7-4E05-8A7D-ED244723875F}"/>
              </a:ext>
            </a:extLst>
          </p:cNvPr>
          <p:cNvPicPr>
            <a:picLocks noChangeAspect="1"/>
          </p:cNvPicPr>
          <p:nvPr/>
        </p:nvPicPr>
        <p:blipFill>
          <a:blip r:embed="rId5"/>
          <a:stretch>
            <a:fillRect/>
          </a:stretch>
        </p:blipFill>
        <p:spPr>
          <a:xfrm>
            <a:off x="425570" y="5130606"/>
            <a:ext cx="6998898" cy="891112"/>
          </a:xfrm>
          <a:prstGeom prst="rect">
            <a:avLst/>
          </a:prstGeom>
        </p:spPr>
      </p:pic>
      <p:pic>
        <p:nvPicPr>
          <p:cNvPr id="2" name="Picture 1">
            <a:extLst>
              <a:ext uri="{FF2B5EF4-FFF2-40B4-BE49-F238E27FC236}">
                <a16:creationId xmlns:a16="http://schemas.microsoft.com/office/drawing/2014/main" id="{3E5B0888-9AA9-4C1D-BF59-C4C20BB01FF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84624" y="5320549"/>
            <a:ext cx="1400175" cy="517782"/>
          </a:xfrm>
          <a:prstGeom prst="rect">
            <a:avLst/>
          </a:prstGeom>
        </p:spPr>
      </p:pic>
      <p:sp>
        <p:nvSpPr>
          <p:cNvPr id="7" name="Rectangle 6">
            <a:extLst>
              <a:ext uri="{FF2B5EF4-FFF2-40B4-BE49-F238E27FC236}">
                <a16:creationId xmlns:a16="http://schemas.microsoft.com/office/drawing/2014/main" id="{1C7C077D-911F-4940-B35A-E1763F6B6490}"/>
              </a:ext>
            </a:extLst>
          </p:cNvPr>
          <p:cNvSpPr/>
          <p:nvPr/>
        </p:nvSpPr>
        <p:spPr>
          <a:xfrm>
            <a:off x="526534" y="4218736"/>
            <a:ext cx="6626382" cy="1348061"/>
          </a:xfrm>
          <a:prstGeom prst="rect">
            <a:avLst/>
          </a:prstGeom>
        </p:spPr>
        <p:txBody>
          <a:bodyPr wrap="square">
            <a:spAutoFit/>
          </a:bodyPr>
          <a:lstStyle/>
          <a:p>
            <a:pPr>
              <a:lnSpc>
                <a:spcPct val="80000"/>
              </a:lnSpc>
            </a:pPr>
            <a:endParaRPr lang="en-US" dirty="0">
              <a:solidFill>
                <a:srgbClr val="002A5B"/>
              </a:solidFill>
              <a:latin typeface="Franklin Gothic Medium" panose="020B0603020102020204" pitchFamily="34" charset="0"/>
            </a:endParaRPr>
          </a:p>
          <a:p>
            <a:pPr algn="ctr">
              <a:lnSpc>
                <a:spcPct val="80000"/>
              </a:lnSpc>
            </a:pPr>
            <a:endParaRPr lang="en-US" sz="2000" dirty="0">
              <a:solidFill>
                <a:srgbClr val="002A5B"/>
              </a:solidFill>
              <a:latin typeface="Franklin Gothic Medium" panose="020B0603020102020204" pitchFamily="34" charset="0"/>
            </a:endParaRPr>
          </a:p>
          <a:p>
            <a:pPr algn="ctr">
              <a:lnSpc>
                <a:spcPct val="80000"/>
              </a:lnSpc>
            </a:pPr>
            <a:r>
              <a:rPr lang="en-US" sz="2800" dirty="0">
                <a:solidFill>
                  <a:srgbClr val="002A5B"/>
                </a:solidFill>
                <a:latin typeface="Franklin Gothic Medium" panose="020B0603020102020204" pitchFamily="34" charset="0"/>
              </a:rPr>
              <a:t>August 18, 2021</a:t>
            </a:r>
          </a:p>
          <a:p>
            <a:pPr>
              <a:lnSpc>
                <a:spcPct val="80000"/>
              </a:lnSpc>
            </a:pPr>
            <a:endParaRPr lang="en-US" dirty="0">
              <a:solidFill>
                <a:srgbClr val="002A5B"/>
              </a:solidFill>
              <a:latin typeface="Franklin Gothic Medium" panose="020B0603020102020204" pitchFamily="34" charset="0"/>
            </a:endParaRPr>
          </a:p>
          <a:p>
            <a:pPr>
              <a:lnSpc>
                <a:spcPct val="80000"/>
              </a:lnSpc>
            </a:pPr>
            <a:r>
              <a:rPr lang="en-US" dirty="0">
                <a:solidFill>
                  <a:srgbClr val="002A5B"/>
                </a:solidFill>
                <a:latin typeface="Franklin Gothic Medium" panose="020B0603020102020204" pitchFamily="34" charset="0"/>
              </a:rPr>
              <a:t>		</a:t>
            </a:r>
            <a:endParaRPr lang="en-US" sz="2000" dirty="0">
              <a:solidFill>
                <a:srgbClr val="002A5B"/>
              </a:solidFill>
              <a:latin typeface="Franklin Gothic Medium" panose="020B0603020102020204" pitchFamily="34" charset="0"/>
            </a:endParaRPr>
          </a:p>
        </p:txBody>
      </p:sp>
    </p:spTree>
    <p:extLst>
      <p:ext uri="{BB962C8B-B14F-4D97-AF65-F5344CB8AC3E}">
        <p14:creationId xmlns:p14="http://schemas.microsoft.com/office/powerpoint/2010/main" val="15000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72083" y="-34381"/>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077218"/>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sz="6400" b="0" i="1" u="none" strike="noStrike" kern="1200" cap="none" spc="0" normalizeH="0" baseline="0" noProof="0" dirty="0">
                <a:ln>
                  <a:noFill/>
                </a:ln>
                <a:solidFill>
                  <a:prstClr val="white"/>
                </a:solidFill>
                <a:effectLst/>
                <a:uLnTx/>
                <a:uFillTx/>
                <a:latin typeface="Bodoni MT"/>
                <a:ea typeface="+mn-ea"/>
                <a:cs typeface="+mn-cs"/>
              </a:rPr>
              <a:t>Case Updates: Courts of Appeals</a:t>
            </a:r>
            <a:endParaRPr kumimoji="0" lang="en-US" sz="64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6" name="Rectangle 15">
            <a:extLst>
              <a:ext uri="{FF2B5EF4-FFF2-40B4-BE49-F238E27FC236}">
                <a16:creationId xmlns:a16="http://schemas.microsoft.com/office/drawing/2014/main" id="{1F921417-CCBD-4998-AC43-F31559EDF316}"/>
              </a:ext>
            </a:extLst>
          </p:cNvPr>
          <p:cNvSpPr/>
          <p:nvPr/>
        </p:nvSpPr>
        <p:spPr>
          <a:xfrm>
            <a:off x="1590335" y="2043281"/>
            <a:ext cx="9011330" cy="3593948"/>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084597"/>
            <a:ext cx="8332536"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kumimoji="0" lang="en-US" sz="2200" b="1" i="1" u="none" strike="noStrike" kern="1200" cap="none" spc="0" normalizeH="0" baseline="0" noProof="0" dirty="0">
                <a:ln>
                  <a:noFill/>
                </a:ln>
                <a:solidFill>
                  <a:srgbClr val="00438F"/>
                </a:solidFill>
                <a:effectLst/>
                <a:uLnTx/>
                <a:uFillTx/>
                <a:latin typeface="Franklin Gothic Book"/>
                <a:ea typeface="+mn-ea"/>
                <a:cs typeface="+mn-cs"/>
              </a:rPr>
              <a:t>Portillo Flores v. Garland </a:t>
            </a:r>
            <a:r>
              <a:rPr kumimoji="0" lang="en-US" sz="2200" b="1" i="0" u="none" strike="noStrike" kern="1200" cap="none" spc="0" normalizeH="0" baseline="0" noProof="0" dirty="0">
                <a:ln>
                  <a:noFill/>
                </a:ln>
                <a:solidFill>
                  <a:srgbClr val="00438F"/>
                </a:solidFill>
                <a:effectLst/>
                <a:uLnTx/>
                <a:uFillTx/>
                <a:latin typeface="Franklin Gothic Book"/>
                <a:ea typeface="+mn-ea"/>
                <a:cs typeface="+mn-cs"/>
              </a:rPr>
              <a:t>(4th Cir. No. 19-1591) (en banc)</a:t>
            </a:r>
            <a:endParaRPr kumimoji="0" lang="en-US" sz="2200" b="0" i="0" u="none" strike="noStrike" kern="1200" cap="none" spc="0" normalizeH="0" baseline="0" noProof="0" dirty="0">
              <a:ln>
                <a:noFill/>
              </a:ln>
              <a:solidFill>
                <a:srgbClr val="474236"/>
              </a:solidFill>
              <a:effectLst/>
              <a:uLnTx/>
              <a:uFillTx/>
              <a:latin typeface="Franklin Gothic Book"/>
              <a:ea typeface="+mn-ea"/>
              <a:cs typeface="+mn-cs"/>
            </a:endParaRPr>
          </a:p>
          <a:p>
            <a:pPr marL="1143000" marR="0" lvl="2"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74236"/>
                </a:solidFill>
                <a:effectLst/>
                <a:uLnTx/>
                <a:uFillTx/>
                <a:latin typeface="Franklin Gothic Book"/>
                <a:ea typeface="+mn-ea"/>
                <a:cs typeface="+mn-cs"/>
              </a:rPr>
              <a:t>Fact that did not need medical attention, standing alone, does not support finding of no past persecution</a:t>
            </a:r>
          </a:p>
          <a:p>
            <a:pPr marL="1143000" marR="0" lvl="2"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74236"/>
                </a:solidFill>
                <a:effectLst/>
                <a:uLnTx/>
                <a:uFillTx/>
                <a:latin typeface="Franklin Gothic Book"/>
                <a:ea typeface="+mn-ea"/>
                <a:cs typeface="+mn-cs"/>
              </a:rPr>
              <a:t>When child at time of persecution, take age into account</a:t>
            </a:r>
          </a:p>
          <a:p>
            <a:pPr marL="1143000" marR="0" lvl="2"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74236"/>
                </a:solidFill>
                <a:effectLst/>
                <a:uLnTx/>
                <a:uFillTx/>
                <a:latin typeface="Franklin Gothic Book"/>
                <a:ea typeface="+mn-ea"/>
                <a:cs typeface="+mn-cs"/>
              </a:rPr>
              <a:t>Reminder to BIA not to conflate elements of claim</a:t>
            </a:r>
          </a:p>
          <a:p>
            <a:pPr marL="1143000" marR="0" lvl="2"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74236"/>
                </a:solidFill>
                <a:effectLst/>
                <a:uLnTx/>
                <a:uFillTx/>
                <a:latin typeface="Franklin Gothic Book"/>
                <a:ea typeface="+mn-ea"/>
                <a:cs typeface="+mn-cs"/>
              </a:rPr>
              <a:t>Reaffirms that families are cognizable PSGs</a:t>
            </a:r>
          </a:p>
          <a:p>
            <a:pPr marL="1143000" marR="0" lvl="2"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74236"/>
                </a:solidFill>
                <a:effectLst/>
                <a:uLnTx/>
                <a:uFillTx/>
                <a:latin typeface="Franklin Gothic Book"/>
                <a:ea typeface="+mn-ea"/>
                <a:cs typeface="+mn-cs"/>
              </a:rPr>
              <a:t>Reverses IJ &amp; BIA finding that no nexus because “random” violence</a:t>
            </a:r>
          </a:p>
          <a:p>
            <a:pPr marL="1143000" marR="0" lvl="2"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74236"/>
                </a:solidFill>
                <a:effectLst/>
                <a:uLnTx/>
                <a:uFillTx/>
                <a:latin typeface="Franklin Gothic Book"/>
                <a:ea typeface="+mn-ea"/>
                <a:cs typeface="+mn-cs"/>
              </a:rPr>
              <a:t>Not reporting to police does not, standing alone, show unable/unwilling not met</a:t>
            </a:r>
          </a:p>
          <a:p>
            <a:pPr marL="1143000" marR="0" lvl="2"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74236"/>
                </a:solidFill>
                <a:effectLst/>
                <a:uLnTx/>
                <a:uFillTx/>
                <a:latin typeface="Franklin Gothic Book"/>
                <a:ea typeface="+mn-ea"/>
                <a:cs typeface="+mn-cs"/>
              </a:rPr>
              <a:t>General attempts to control gangs don’t show able/willing absent consideration of person’s specific circumstances</a:t>
            </a:r>
          </a:p>
          <a:p>
            <a:pPr marL="1143000" marR="0" lvl="2"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74236"/>
                </a:solidFill>
                <a:effectLst/>
                <a:uLnTx/>
                <a:uFillTx/>
                <a:latin typeface="Franklin Gothic Book"/>
                <a:ea typeface="+mn-ea"/>
                <a:cs typeface="+mn-cs"/>
              </a:rPr>
              <a:t>IJ &amp; BIA must consider the respondent’s evidence</a:t>
            </a:r>
          </a:p>
          <a:p>
            <a:pPr marL="1143000" marR="0" lvl="2"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9064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Latest Updates |</a:t>
            </a:r>
            <a:r>
              <a:rPr kumimoji="0" lang="en-US" sz="1800" b="0" i="0" u="none" strike="noStrike" kern="1200" cap="none" spc="0" normalizeH="0" baseline="0" noProof="0" dirty="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374891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72083" y="-34381"/>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077218"/>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sz="6400" b="0" i="1" u="none" strike="noStrike" kern="1200" cap="none" spc="0" normalizeH="0" baseline="0" noProof="0" dirty="0">
                <a:ln>
                  <a:noFill/>
                </a:ln>
                <a:solidFill>
                  <a:prstClr val="white"/>
                </a:solidFill>
                <a:effectLst/>
                <a:uLnTx/>
                <a:uFillTx/>
                <a:latin typeface="Bodoni MT"/>
                <a:ea typeface="+mn-ea"/>
                <a:cs typeface="+mn-cs"/>
              </a:rPr>
              <a:t>Case Updates: Courts of Appeals</a:t>
            </a:r>
            <a:endParaRPr kumimoji="0" lang="en-US" sz="64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6" name="Rectangle 15">
            <a:extLst>
              <a:ext uri="{FF2B5EF4-FFF2-40B4-BE49-F238E27FC236}">
                <a16:creationId xmlns:a16="http://schemas.microsoft.com/office/drawing/2014/main" id="{1F921417-CCBD-4998-AC43-F31559EDF316}"/>
              </a:ext>
            </a:extLst>
          </p:cNvPr>
          <p:cNvSpPr/>
          <p:nvPr/>
        </p:nvSpPr>
        <p:spPr>
          <a:xfrm>
            <a:off x="1590335" y="2043281"/>
            <a:ext cx="9011330" cy="3593948"/>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94965"/>
            <a:ext cx="8332536"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srgbClr val="00438F"/>
                </a:solidFill>
                <a:effectLst/>
                <a:uLnTx/>
                <a:uFillTx/>
                <a:latin typeface="Franklin Gothic Book"/>
                <a:ea typeface="+mn-ea"/>
                <a:cs typeface="+mn-cs"/>
              </a:rPr>
              <a:t>Perez Vasquez v. Garland </a:t>
            </a:r>
            <a:r>
              <a:rPr kumimoji="0" lang="en-US" sz="2400" b="1" i="0" u="none" strike="noStrike" kern="1200" cap="none" spc="0" normalizeH="0" baseline="0" noProof="0" dirty="0">
                <a:ln>
                  <a:noFill/>
                </a:ln>
                <a:solidFill>
                  <a:srgbClr val="00438F"/>
                </a:solidFill>
                <a:effectLst/>
                <a:uLnTx/>
                <a:uFillTx/>
                <a:latin typeface="Franklin Gothic Book"/>
                <a:ea typeface="+mn-ea"/>
                <a:cs typeface="+mn-cs"/>
              </a:rPr>
              <a:t>(4th Cir. No. 19-1954)</a:t>
            </a:r>
            <a:endParaRPr kumimoji="0" lang="en-US" sz="2400" b="0" i="0" u="none" strike="noStrike" kern="1200" cap="none" spc="0" normalizeH="0" baseline="0" noProof="0" dirty="0">
              <a:ln>
                <a:noFill/>
              </a:ln>
              <a:solidFill>
                <a:srgbClr val="474236"/>
              </a:solidFill>
              <a:effectLst/>
              <a:uLnTx/>
              <a:uFillTx/>
              <a:latin typeface="Franklin Gothic Book"/>
              <a:ea typeface="+mn-ea"/>
              <a:cs typeface="+mn-cs"/>
            </a:endParaRPr>
          </a:p>
          <a:p>
            <a:pPr marL="1143000" marR="0" lvl="2"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74236"/>
                </a:solidFill>
                <a:effectLst/>
                <a:uLnTx/>
                <a:uFillTx/>
                <a:latin typeface="Franklin Gothic Book"/>
                <a:ea typeface="+mn-ea"/>
                <a:cs typeface="+mn-cs"/>
              </a:rPr>
              <a:t>When considering family PSG, nexus question is why target person seeking asylum, not why they target the family</a:t>
            </a:r>
          </a:p>
          <a:p>
            <a:pPr marL="1143000" marR="0" lvl="2"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74236"/>
                </a:solidFill>
                <a:effectLst/>
                <a:uLnTx/>
                <a:uFillTx/>
                <a:latin typeface="Franklin Gothic Book"/>
                <a:ea typeface="+mn-ea"/>
                <a:cs typeface="+mn-cs"/>
              </a:rPr>
              <a:t>Here, husband sent money from US each month, court reverses &amp; says evidence compelled conclusion that applicant’s relationship to husband one central reason</a:t>
            </a:r>
          </a:p>
          <a:p>
            <a:pPr marL="1143000" marR="0" lvl="2"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a:ea typeface="+mn-ea"/>
              <a:cs typeface="+mn-cs"/>
            </a:endParaRPr>
          </a:p>
          <a:p>
            <a:pPr marL="1143000" marR="0" lvl="2"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1"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9064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Latest Updates |</a:t>
            </a:r>
            <a:r>
              <a:rPr kumimoji="0" lang="en-US" sz="1800" b="0" i="0" u="none" strike="noStrike" kern="1200" cap="none" spc="0" normalizeH="0" baseline="0" noProof="0" dirty="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181365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72083" y="-34381"/>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077218"/>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sz="6400" b="0" i="1" u="none" strike="noStrike" kern="1200" cap="none" spc="0" normalizeH="0" baseline="0" noProof="0" dirty="0">
                <a:ln>
                  <a:noFill/>
                </a:ln>
                <a:solidFill>
                  <a:prstClr val="white"/>
                </a:solidFill>
                <a:effectLst/>
                <a:uLnTx/>
                <a:uFillTx/>
                <a:latin typeface="Bodoni MT"/>
                <a:ea typeface="+mn-ea"/>
                <a:cs typeface="+mn-cs"/>
              </a:rPr>
              <a:t>Case Updates: Courts of Appeals</a:t>
            </a:r>
            <a:endParaRPr kumimoji="0" lang="en-US" sz="64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6" name="Rectangle 15">
            <a:extLst>
              <a:ext uri="{FF2B5EF4-FFF2-40B4-BE49-F238E27FC236}">
                <a16:creationId xmlns:a16="http://schemas.microsoft.com/office/drawing/2014/main" id="{1F921417-CCBD-4998-AC43-F31559EDF316}"/>
              </a:ext>
            </a:extLst>
          </p:cNvPr>
          <p:cNvSpPr/>
          <p:nvPr/>
        </p:nvSpPr>
        <p:spPr>
          <a:xfrm>
            <a:off x="1590335" y="2043281"/>
            <a:ext cx="9011330" cy="3593948"/>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27729" y="2199900"/>
            <a:ext cx="8332536"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kumimoji="0" lang="en-US" sz="2200" b="1" i="1" u="none" strike="noStrike" kern="1200" cap="none" spc="0" normalizeH="0" baseline="0" noProof="0" dirty="0">
                <a:ln>
                  <a:noFill/>
                </a:ln>
                <a:solidFill>
                  <a:srgbClr val="00438F"/>
                </a:solidFill>
                <a:effectLst/>
                <a:uLnTx/>
                <a:uFillTx/>
                <a:latin typeface="Franklin Gothic Book"/>
                <a:ea typeface="+mn-ea"/>
                <a:cs typeface="+mn-cs"/>
              </a:rPr>
              <a:t>Kaur v. Garland </a:t>
            </a:r>
            <a:r>
              <a:rPr kumimoji="0" lang="en-US" sz="2200" b="1" i="0" u="none" strike="noStrike" kern="1200" cap="none" spc="0" normalizeH="0" baseline="0" noProof="0" dirty="0">
                <a:ln>
                  <a:noFill/>
                </a:ln>
                <a:solidFill>
                  <a:srgbClr val="00438F"/>
                </a:solidFill>
                <a:effectLst/>
                <a:uLnTx/>
                <a:uFillTx/>
                <a:latin typeface="Franklin Gothic Book"/>
                <a:ea typeface="+mn-ea"/>
                <a:cs typeface="+mn-cs"/>
              </a:rPr>
              <a:t>(9th Cir. No. 18-72786)</a:t>
            </a:r>
            <a:endParaRPr kumimoji="0" lang="en-US" sz="2200" b="0" i="0" u="none" strike="noStrike" kern="1200" cap="none" spc="0" normalizeH="0" baseline="0" noProof="0" dirty="0">
              <a:ln>
                <a:noFill/>
              </a:ln>
              <a:solidFill>
                <a:srgbClr val="474236"/>
              </a:solidFill>
              <a:effectLst/>
              <a:uLnTx/>
              <a:uFillTx/>
              <a:latin typeface="Franklin Gothic Book"/>
              <a:ea typeface="+mn-ea"/>
              <a:cs typeface="+mn-cs"/>
            </a:endParaRPr>
          </a:p>
          <a:p>
            <a:pPr marL="1143000" marR="0" lvl="2"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474236"/>
                </a:solidFill>
                <a:effectLst/>
                <a:uLnTx/>
                <a:uFillTx/>
                <a:latin typeface="Franklin Gothic Book"/>
                <a:ea typeface="+mn-ea"/>
                <a:cs typeface="+mn-cs"/>
              </a:rPr>
              <a:t>Changed circumstances tolling time to file motion to reopen can include personal circumstances if in relevant country &amp; are outside control of person seeking asylum</a:t>
            </a:r>
          </a:p>
          <a:p>
            <a:pPr marL="1143000" marR="0" lvl="2"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474236"/>
                </a:solidFill>
                <a:effectLst/>
                <a:uLnTx/>
                <a:uFillTx/>
                <a:latin typeface="Franklin Gothic Book"/>
                <a:ea typeface="+mn-ea"/>
                <a:cs typeface="+mn-cs"/>
              </a:rPr>
              <a:t>Family PSG can be cognizable where persecution from within the family</a:t>
            </a:r>
          </a:p>
          <a:p>
            <a:pPr marL="1143000" marR="0" lvl="2"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474236"/>
                </a:solidFill>
                <a:effectLst/>
                <a:uLnTx/>
                <a:uFillTx/>
                <a:latin typeface="Franklin Gothic Book"/>
                <a:ea typeface="+mn-ea"/>
                <a:cs typeface="+mn-cs"/>
              </a:rPr>
              <a:t>Reverses BIA on nexus, saying cultural context and other evidence shows not just a personal “vendetta”</a:t>
            </a:r>
          </a:p>
          <a:p>
            <a:pPr marL="1143000" marR="0" lvl="2"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474236"/>
                </a:solidFill>
                <a:effectLst/>
                <a:uLnTx/>
                <a:uFillTx/>
                <a:latin typeface="Franklin Gothic Book"/>
                <a:ea typeface="+mn-ea"/>
                <a:cs typeface="+mn-cs"/>
              </a:rPr>
              <a:t>Good discussion of violence against widows and other women in India</a:t>
            </a:r>
          </a:p>
          <a:p>
            <a:pPr marL="1143000" marR="0" lvl="2"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a:ea typeface="+mn-ea"/>
              <a:cs typeface="+mn-cs"/>
            </a:endParaRPr>
          </a:p>
          <a:p>
            <a:pPr marL="1143000" marR="0" lvl="2"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1"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9064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Latest Updates |</a:t>
            </a:r>
            <a:r>
              <a:rPr kumimoji="0" lang="en-US" sz="1800" b="0" i="0" u="none" strike="noStrike" kern="1200" cap="none" spc="0" normalizeH="0" baseline="0" noProof="0" dirty="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128019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72083" y="-34381"/>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077218"/>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sz="6400" b="0" i="1" u="none" strike="noStrike" kern="1200" cap="none" spc="0" normalizeH="0" baseline="0" noProof="0" dirty="0">
                <a:ln>
                  <a:noFill/>
                </a:ln>
                <a:solidFill>
                  <a:prstClr val="white"/>
                </a:solidFill>
                <a:effectLst/>
                <a:uLnTx/>
                <a:uFillTx/>
                <a:latin typeface="Bodoni MT"/>
                <a:ea typeface="+mn-ea"/>
                <a:cs typeface="+mn-cs"/>
              </a:rPr>
              <a:t>Case Updates: Courts of Appeals</a:t>
            </a:r>
            <a:endParaRPr kumimoji="0" lang="en-US" sz="64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6" name="Rectangle 15">
            <a:extLst>
              <a:ext uri="{FF2B5EF4-FFF2-40B4-BE49-F238E27FC236}">
                <a16:creationId xmlns:a16="http://schemas.microsoft.com/office/drawing/2014/main" id="{1F921417-CCBD-4998-AC43-F31559EDF316}"/>
              </a:ext>
            </a:extLst>
          </p:cNvPr>
          <p:cNvSpPr/>
          <p:nvPr/>
        </p:nvSpPr>
        <p:spPr>
          <a:xfrm>
            <a:off x="1590335" y="2043281"/>
            <a:ext cx="9011330" cy="3593948"/>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94965"/>
            <a:ext cx="8332536"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kumimoji="0" lang="en-US" sz="2800" b="1" i="1" u="none" strike="noStrike" kern="1200" cap="none" spc="0" normalizeH="0" baseline="0" noProof="0" dirty="0">
                <a:ln>
                  <a:noFill/>
                </a:ln>
                <a:solidFill>
                  <a:srgbClr val="00438F"/>
                </a:solidFill>
                <a:effectLst/>
                <a:uLnTx/>
                <a:uFillTx/>
                <a:latin typeface="Franklin Gothic Book"/>
                <a:ea typeface="+mn-ea"/>
                <a:cs typeface="+mn-cs"/>
              </a:rPr>
              <a:t>Nolasco v. Garland </a:t>
            </a:r>
            <a:r>
              <a:rPr kumimoji="0" lang="en-US" sz="2800" b="1" i="0" u="none" strike="noStrike" kern="1200" cap="none" spc="0" normalizeH="0" baseline="0" noProof="0" dirty="0">
                <a:ln>
                  <a:noFill/>
                </a:ln>
                <a:solidFill>
                  <a:srgbClr val="00438F"/>
                </a:solidFill>
                <a:effectLst/>
                <a:uLnTx/>
                <a:uFillTx/>
                <a:latin typeface="Franklin Gothic Book"/>
                <a:ea typeface="+mn-ea"/>
                <a:cs typeface="+mn-cs"/>
              </a:rPr>
              <a:t>(4th Cir. No. 10-1034)</a:t>
            </a:r>
            <a:endParaRPr kumimoji="0" lang="en-US" sz="2800" b="0" i="0" u="none" strike="noStrike" kern="1200" cap="none" spc="0" normalizeH="0" baseline="0" noProof="0" dirty="0">
              <a:ln>
                <a:noFill/>
              </a:ln>
              <a:solidFill>
                <a:srgbClr val="474236"/>
              </a:solidFill>
              <a:effectLst/>
              <a:uLnTx/>
              <a:uFillTx/>
              <a:latin typeface="Franklin Gothic Book"/>
              <a:ea typeface="+mn-ea"/>
              <a:cs typeface="+mn-cs"/>
            </a:endParaRPr>
          </a:p>
          <a:p>
            <a:pPr marL="1143000" marR="0" lvl="2"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74236"/>
                </a:solidFill>
                <a:effectLst/>
                <a:uLnTx/>
                <a:uFillTx/>
                <a:latin typeface="Franklin Gothic Book"/>
                <a:ea typeface="+mn-ea"/>
                <a:cs typeface="+mn-cs"/>
              </a:rPr>
              <a:t>Affirms holding that “former members of MS-13” not socially distinct, apparently on basis of article saying that some Salvadorans see gang members as “forever ruined”</a:t>
            </a:r>
          </a:p>
          <a:p>
            <a:pPr marL="1143000" marR="0" lvl="2"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74236"/>
                </a:solidFill>
                <a:effectLst/>
                <a:uLnTx/>
                <a:uFillTx/>
                <a:latin typeface="Franklin Gothic Book"/>
                <a:ea typeface="+mn-ea"/>
                <a:cs typeface="+mn-cs"/>
              </a:rPr>
              <a:t>Uses formal anti-gang measures to affirm denial of CAT relief</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74236"/>
              </a:solidFill>
              <a:effectLst/>
              <a:uLnTx/>
              <a:uFillTx/>
              <a:latin typeface="Franklin Gothic Book"/>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1"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9064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Latest Updates |</a:t>
            </a:r>
            <a:r>
              <a:rPr kumimoji="0" lang="en-US" sz="1800" b="0" i="0" u="none" strike="noStrike" kern="1200" cap="none" spc="0" normalizeH="0" baseline="0" noProof="0" dirty="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285655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sz="7000" b="0" i="1" u="none" strike="noStrike" kern="1200" cap="none" spc="0" normalizeH="0" baseline="0" noProof="0" dirty="0">
                <a:ln>
                  <a:noFill/>
                </a:ln>
                <a:solidFill>
                  <a:prstClr val="white"/>
                </a:solidFill>
                <a:effectLst/>
                <a:uLnTx/>
                <a:uFillTx/>
                <a:latin typeface="Bodoni MT"/>
                <a:ea typeface="+mn-ea"/>
                <a:cs typeface="+mn-cs"/>
              </a:rPr>
              <a:t>Case Updates: BIA</a:t>
            </a:r>
            <a:endParaRPr kumimoji="0" lang="en-US" sz="70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6" name="Rectangle 15">
            <a:extLst>
              <a:ext uri="{FF2B5EF4-FFF2-40B4-BE49-F238E27FC236}">
                <a16:creationId xmlns:a16="http://schemas.microsoft.com/office/drawing/2014/main" id="{1F921417-CCBD-4998-AC43-F31559EDF316}"/>
              </a:ext>
            </a:extLst>
          </p:cNvPr>
          <p:cNvSpPr/>
          <p:nvPr/>
        </p:nvSpPr>
        <p:spPr>
          <a:xfrm>
            <a:off x="1590335" y="2043281"/>
            <a:ext cx="9011330" cy="3593948"/>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929732" y="2223939"/>
            <a:ext cx="8332536"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1" u="none" strike="noStrike" kern="1200" cap="none" spc="0" normalizeH="0" baseline="0" noProof="0" dirty="0">
                <a:ln>
                  <a:noFill/>
                </a:ln>
                <a:solidFill>
                  <a:srgbClr val="00438F"/>
                </a:solidFill>
                <a:effectLst/>
                <a:uLnTx/>
                <a:uFillTx/>
                <a:latin typeface="Franklin Gothic Book"/>
                <a:ea typeface="+mn-ea"/>
                <a:cs typeface="+mn-cs"/>
              </a:rPr>
              <a:t>Matter of Moradel</a:t>
            </a:r>
            <a:r>
              <a:rPr kumimoji="0" lang="en-US" sz="2000" b="1" i="0" u="none" strike="noStrike" kern="1200" cap="none" spc="0" normalizeH="0" baseline="0" noProof="0" dirty="0">
                <a:ln>
                  <a:noFill/>
                </a:ln>
                <a:solidFill>
                  <a:srgbClr val="00438F"/>
                </a:solidFill>
                <a:effectLst/>
                <a:uLnTx/>
                <a:uFillTx/>
                <a:latin typeface="Franklin Gothic Book"/>
                <a:ea typeface="+mn-ea"/>
                <a:cs typeface="+mn-cs"/>
              </a:rPr>
              <a:t>, 28 I&amp;N Dec. 310 (BIA 2021)</a:t>
            </a:r>
            <a:endParaRPr kumimoji="0" lang="en-US" sz="2000" b="1" i="1" u="none" strike="noStrike" kern="1200" cap="none" spc="0" normalizeH="0" baseline="0" noProof="0" dirty="0">
              <a:ln>
                <a:noFill/>
              </a:ln>
              <a:solidFill>
                <a:srgbClr val="00438F"/>
              </a:solidFill>
              <a:effectLst/>
              <a:uLnTx/>
              <a:uFillTx/>
              <a:latin typeface="Franklin Gothic Book"/>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74236"/>
                </a:solidFill>
                <a:effectLst/>
                <a:uLnTx/>
                <a:uFillTx/>
                <a:latin typeface="Franklin Gothic Book"/>
                <a:ea typeface="+mn-ea"/>
                <a:cs typeface="+mn-cs"/>
              </a:rPr>
              <a:t>SIJ recipients seeking to adjust status may seek waiver of inadmissibility under 8 U.S.C. § 1255(h)(2)(B) for single offense of simple possession of 30 grams or less of marijuana</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74236"/>
                </a:solidFill>
                <a:effectLst/>
                <a:uLnTx/>
                <a:uFillTx/>
                <a:latin typeface="Franklin Gothic Book"/>
                <a:ea typeface="+mn-ea"/>
                <a:cs typeface="+mn-cs"/>
              </a:rPr>
              <a:t>Whether is “simple possession” depends on all the circumstances</a:t>
            </a:r>
          </a:p>
          <a:p>
            <a:pPr marL="0" marR="0" lvl="0"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kumimoji="0" lang="en-US" sz="2000" b="1" i="1" u="none" strike="noStrike" kern="1200" cap="none" spc="0" normalizeH="0" baseline="0" noProof="0" dirty="0">
                <a:ln>
                  <a:noFill/>
                </a:ln>
                <a:solidFill>
                  <a:srgbClr val="00438F"/>
                </a:solidFill>
                <a:effectLst/>
                <a:uLnTx/>
                <a:uFillTx/>
                <a:latin typeface="Franklin Gothic Book"/>
                <a:ea typeface="+mn-ea"/>
                <a:cs typeface="+mn-cs"/>
              </a:rPr>
              <a:t>Matter of S-L-H- &amp; L-B-L-</a:t>
            </a:r>
            <a:r>
              <a:rPr kumimoji="0" lang="en-US" sz="2000" b="1" i="0" u="none" strike="noStrike" kern="1200" cap="none" spc="0" normalizeH="0" baseline="0" noProof="0" dirty="0">
                <a:ln>
                  <a:noFill/>
                </a:ln>
                <a:solidFill>
                  <a:srgbClr val="00438F"/>
                </a:solidFill>
                <a:effectLst/>
                <a:uLnTx/>
                <a:uFillTx/>
                <a:latin typeface="Franklin Gothic Book"/>
                <a:ea typeface="+mn-ea"/>
                <a:cs typeface="+mn-cs"/>
              </a:rPr>
              <a:t>, 28 I&amp;N Dec. 318 (BIA 2021)</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74236"/>
                </a:solidFill>
                <a:effectLst/>
                <a:uLnTx/>
                <a:uFillTx/>
                <a:latin typeface="Franklin Gothic Book"/>
                <a:ea typeface="+mn-ea"/>
                <a:cs typeface="+mn-cs"/>
              </a:rPr>
              <a:t>Reopening/rescission of </a:t>
            </a:r>
            <a:r>
              <a:rPr kumimoji="0" lang="en-US" sz="2000" b="0" i="1" u="none" strike="noStrike" kern="1200" cap="none" spc="0" normalizeH="0" baseline="0" noProof="0" dirty="0">
                <a:ln>
                  <a:noFill/>
                </a:ln>
                <a:solidFill>
                  <a:srgbClr val="474236"/>
                </a:solidFill>
                <a:effectLst/>
                <a:uLnTx/>
                <a:uFillTx/>
                <a:latin typeface="Franklin Gothic Book"/>
                <a:ea typeface="+mn-ea"/>
                <a:cs typeface="+mn-cs"/>
              </a:rPr>
              <a:t>in absentia </a:t>
            </a:r>
            <a:r>
              <a:rPr kumimoji="0" lang="en-US" sz="2000" b="0" i="0" u="none" strike="noStrike" kern="1200" cap="none" spc="0" normalizeH="0" baseline="0" noProof="0" dirty="0">
                <a:ln>
                  <a:noFill/>
                </a:ln>
                <a:solidFill>
                  <a:srgbClr val="474236"/>
                </a:solidFill>
                <a:effectLst/>
                <a:uLnTx/>
                <a:uFillTx/>
                <a:latin typeface="Franklin Gothic Book"/>
                <a:ea typeface="+mn-ea"/>
                <a:cs typeface="+mn-cs"/>
              </a:rPr>
              <a:t>removal orders governed by “exceptional circumstances” standard</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74236"/>
                </a:solidFill>
                <a:effectLst/>
                <a:uLnTx/>
                <a:uFillTx/>
                <a:latin typeface="Franklin Gothic Book"/>
                <a:ea typeface="+mn-ea"/>
                <a:cs typeface="+mn-cs"/>
              </a:rPr>
              <a:t>Must consider all circumstances, including extent of tardiness, reasons for it, previous attendance, other evidence of intent to attend</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74236"/>
                </a:solidFill>
                <a:effectLst/>
                <a:uLnTx/>
                <a:uFillTx/>
                <a:latin typeface="Franklin Gothic Book"/>
                <a:ea typeface="+mn-ea"/>
                <a:cs typeface="+mn-cs"/>
              </a:rPr>
              <a:t>Can use corroborating evidence</a:t>
            </a:r>
          </a:p>
          <a:p>
            <a:pPr marL="228600" marR="0" lvl="0"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1" i="1" u="none" strike="noStrike" kern="1200" cap="none" spc="0" normalizeH="0" baseline="0" noProof="0" dirty="0">
              <a:ln>
                <a:noFill/>
              </a:ln>
              <a:solidFill>
                <a:srgbClr val="00438F"/>
              </a:solidFill>
              <a:effectLst/>
              <a:uLnTx/>
              <a:uFillTx/>
              <a:latin typeface="Franklin Gothic Book"/>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1"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9064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Latest Updates |</a:t>
            </a:r>
            <a:r>
              <a:rPr kumimoji="0" lang="en-US" sz="1800" b="0" i="0" u="none" strike="noStrike" kern="1200" cap="none" spc="0" normalizeH="0" baseline="0" noProof="0" dirty="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414335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DA3C418-758E-4180-A5D0-8655D680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8C8EF06-5EC3-4883-AFAF-D74FF465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type="pic" idx="4294967295"/>
          </p:nvPr>
        </p:nvPicPr>
        <p:blipFill rotWithShape="1">
          <a:blip r:embed="rId3" cstate="print">
            <a:extLst>
              <a:ext uri="{28A0092B-C50C-407E-A947-70E740481C1C}">
                <a14:useLocalDpi xmlns:a14="http://schemas.microsoft.com/office/drawing/2010/main" val="0"/>
              </a:ext>
            </a:extLst>
          </a:blip>
          <a:srcRect l="14052" r="5803" b="1"/>
          <a:stretch/>
        </p:blipFill>
        <p:spPr>
          <a:xfrm>
            <a:off x="2915455" y="10"/>
            <a:ext cx="9276545"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p:spPr>
      </p:pic>
      <p:sp>
        <p:nvSpPr>
          <p:cNvPr id="7" name="Title 6"/>
          <p:cNvSpPr>
            <a:spLocks noGrp="1"/>
          </p:cNvSpPr>
          <p:nvPr>
            <p:ph type="title"/>
          </p:nvPr>
        </p:nvSpPr>
        <p:spPr>
          <a:xfrm>
            <a:off x="450900" y="2904454"/>
            <a:ext cx="3488053" cy="2640247"/>
          </a:xfrm>
        </p:spPr>
        <p:txBody>
          <a:bodyPr vert="horz" lIns="91440" tIns="45720" rIns="91440" bIns="45720" rtlCol="0" anchor="b">
            <a:normAutofit/>
          </a:bodyPr>
          <a:lstStyle/>
          <a:p>
            <a:r>
              <a:rPr lang="en-US" sz="4400" dirty="0">
                <a:solidFill>
                  <a:schemeClr val="tx1">
                    <a:lumMod val="85000"/>
                    <a:lumOff val="15000"/>
                  </a:schemeClr>
                </a:solidFill>
              </a:rPr>
              <a:t>Intermediate Issues in T-Visa Applications</a:t>
            </a:r>
          </a:p>
        </p:txBody>
      </p:sp>
    </p:spTree>
    <p:extLst>
      <p:ext uri="{BB962C8B-B14F-4D97-AF65-F5344CB8AC3E}">
        <p14:creationId xmlns:p14="http://schemas.microsoft.com/office/powerpoint/2010/main" val="64629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1014141" y="1450655"/>
            <a:ext cx="3932030" cy="3956690"/>
          </a:xfrm>
        </p:spPr>
        <p:txBody>
          <a:bodyPr anchor="ctr">
            <a:normAutofit/>
          </a:bodyPr>
          <a:lstStyle/>
          <a:p>
            <a:r>
              <a:rPr lang="en-US" sz="5600" dirty="0">
                <a:solidFill>
                  <a:schemeClr val="bg1"/>
                </a:solidFill>
              </a:rPr>
              <a:t>Human Trafficking and T-Visa Eligibility Refresher</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F0181E6-B3C5-44BD-BF4C-6F54751CF55E}"/>
              </a:ext>
            </a:extLst>
          </p:cNvPr>
          <p:cNvSpPr txBox="1"/>
          <p:nvPr/>
        </p:nvSpPr>
        <p:spPr>
          <a:xfrm>
            <a:off x="5206907" y="175750"/>
            <a:ext cx="6724357" cy="7294305"/>
          </a:xfrm>
          <a:prstGeom prst="rect">
            <a:avLst/>
          </a:prstGeom>
          <a:noFill/>
        </p:spPr>
        <p:txBody>
          <a:bodyPr wrap="square" rtlCol="0">
            <a:spAutoFit/>
          </a:bodyPr>
          <a:lstStyle/>
          <a:p>
            <a:r>
              <a:rPr lang="en-US" sz="2400" b="1" dirty="0">
                <a:solidFill>
                  <a:schemeClr val="bg1"/>
                </a:solidFill>
              </a:rPr>
              <a:t>Severe Form of Trafficking in Persons Means:</a:t>
            </a:r>
          </a:p>
          <a:p>
            <a:endParaRPr lang="en-US" sz="2400" b="1" dirty="0">
              <a:solidFill>
                <a:schemeClr val="bg1"/>
              </a:solidFill>
            </a:endParaRPr>
          </a:p>
          <a:p>
            <a:pPr marL="285750" indent="-285750">
              <a:buFont typeface="Arial" panose="020B0604020202020204" pitchFamily="34" charset="0"/>
              <a:buChar char="•"/>
            </a:pPr>
            <a:r>
              <a:rPr lang="en-US" sz="2400" b="1" dirty="0">
                <a:solidFill>
                  <a:srgbClr val="F8710C"/>
                </a:solidFill>
              </a:rPr>
              <a:t>Sex Trafficking</a:t>
            </a:r>
            <a:r>
              <a:rPr lang="en-US" sz="2400" b="1" dirty="0">
                <a:solidFill>
                  <a:schemeClr val="bg1"/>
                </a:solidFill>
              </a:rPr>
              <a:t>: the </a:t>
            </a:r>
            <a:r>
              <a:rPr lang="en-US" sz="2400" b="1" dirty="0">
                <a:solidFill>
                  <a:srgbClr val="FFFF00"/>
                </a:solidFill>
              </a:rPr>
              <a:t>recruitment, harboring, transportation, provision, obtaining</a:t>
            </a:r>
            <a:r>
              <a:rPr lang="en-US" sz="2400" b="1" dirty="0">
                <a:solidFill>
                  <a:schemeClr val="bg1"/>
                </a:solidFill>
              </a:rPr>
              <a:t>, patronizing, or soliciting of a person for the purpose of a commercial sex act, which is induced by </a:t>
            </a:r>
            <a:r>
              <a:rPr lang="en-US" sz="2400" b="1" dirty="0">
                <a:solidFill>
                  <a:srgbClr val="FFFF00"/>
                </a:solidFill>
              </a:rPr>
              <a:t>force, fraud, or coercion</a:t>
            </a:r>
            <a:r>
              <a:rPr lang="en-US" sz="2400" b="1" dirty="0">
                <a:solidFill>
                  <a:schemeClr val="bg1"/>
                </a:solidFill>
              </a:rPr>
              <a:t>, or in which the person induced to perform such act has not attained 18 years of age</a:t>
            </a:r>
          </a:p>
          <a:p>
            <a:pPr marL="285750" indent="-285750">
              <a:buFont typeface="Arial" panose="020B0604020202020204" pitchFamily="34" charset="0"/>
              <a:buChar char="•"/>
            </a:pPr>
            <a:endParaRPr lang="en-US" sz="2400" b="1" dirty="0">
              <a:solidFill>
                <a:schemeClr val="bg1"/>
              </a:solidFill>
            </a:endParaRPr>
          </a:p>
          <a:p>
            <a:pPr marL="285750" indent="-285750">
              <a:buFont typeface="Arial" panose="020B0604020202020204" pitchFamily="34" charset="0"/>
              <a:buChar char="•"/>
            </a:pPr>
            <a:r>
              <a:rPr lang="en-US" sz="2400" b="1" dirty="0">
                <a:solidFill>
                  <a:srgbClr val="F8710C"/>
                </a:solidFill>
              </a:rPr>
              <a:t>Labor Trafficking</a:t>
            </a:r>
            <a:r>
              <a:rPr lang="en-US" sz="2400" b="1" dirty="0">
                <a:solidFill>
                  <a:schemeClr val="bg1"/>
                </a:solidFill>
              </a:rPr>
              <a:t>: the </a:t>
            </a:r>
            <a:r>
              <a:rPr lang="en-US" sz="2400" b="1" dirty="0">
                <a:solidFill>
                  <a:srgbClr val="FFFF00"/>
                </a:solidFill>
              </a:rPr>
              <a:t>recruitment, harboring, transportation, provision, or obtaining </a:t>
            </a:r>
            <a:r>
              <a:rPr lang="en-US" sz="2400" b="1" dirty="0">
                <a:solidFill>
                  <a:schemeClr val="bg1"/>
                </a:solidFill>
              </a:rPr>
              <a:t>of a person for labor or services, through the use of </a:t>
            </a:r>
            <a:r>
              <a:rPr lang="en-US" sz="2400" b="1" dirty="0">
                <a:solidFill>
                  <a:srgbClr val="FFFF00"/>
                </a:solidFill>
              </a:rPr>
              <a:t>force, fraud, or coercion </a:t>
            </a:r>
            <a:r>
              <a:rPr lang="en-US" sz="2400" b="1" dirty="0">
                <a:solidFill>
                  <a:schemeClr val="bg1"/>
                </a:solidFill>
              </a:rPr>
              <a:t>for the purpose of subjection to involuntary servitude, peonage, debt bondage, or slavery.</a:t>
            </a:r>
          </a:p>
          <a:p>
            <a:r>
              <a:rPr lang="en-US" sz="2400" b="1" dirty="0">
                <a:solidFill>
                  <a:schemeClr val="bg1"/>
                </a:solidFill>
              </a:rPr>
              <a:t>				</a:t>
            </a:r>
          </a:p>
          <a:p>
            <a:r>
              <a:rPr lang="en-US" sz="2400" b="1" dirty="0">
                <a:solidFill>
                  <a:schemeClr val="bg1"/>
                </a:solidFill>
              </a:rPr>
              <a:t>				       </a:t>
            </a:r>
            <a:r>
              <a:rPr lang="en-US" sz="2000" b="1" dirty="0">
                <a:solidFill>
                  <a:schemeClr val="bg1"/>
                </a:solidFill>
              </a:rPr>
              <a:t>22 U.S.C. § 7102(11)</a:t>
            </a:r>
          </a:p>
          <a:p>
            <a:pPr marL="285750" indent="-285750">
              <a:buFont typeface="Arial" panose="020B0604020202020204" pitchFamily="34" charset="0"/>
              <a:buChar char="•"/>
            </a:pP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7571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1014141" y="1450655"/>
            <a:ext cx="3932030" cy="3956690"/>
          </a:xfrm>
        </p:spPr>
        <p:txBody>
          <a:bodyPr anchor="ctr">
            <a:normAutofit/>
          </a:bodyPr>
          <a:lstStyle/>
          <a:p>
            <a:r>
              <a:rPr lang="en-US" sz="5600" dirty="0">
                <a:solidFill>
                  <a:schemeClr val="bg1"/>
                </a:solidFill>
              </a:rPr>
              <a:t>Human Trafficking and T-Visa Eligibility Refresher</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6D0417CB-9731-45DD-8252-B0BDD978CFF6}"/>
              </a:ext>
            </a:extLst>
          </p:cNvPr>
          <p:cNvGraphicFramePr>
            <a:graphicFrameLocks noGrp="1"/>
          </p:cNvGraphicFramePr>
          <p:nvPr>
            <p:extLst>
              <p:ext uri="{D42A27DB-BD31-4B8C-83A1-F6EECF244321}">
                <p14:modId xmlns:p14="http://schemas.microsoft.com/office/powerpoint/2010/main" val="3818008760"/>
              </p:ext>
            </p:extLst>
          </p:nvPr>
        </p:nvGraphicFramePr>
        <p:xfrm>
          <a:off x="5478746" y="243840"/>
          <a:ext cx="6433897" cy="6370320"/>
        </p:xfrm>
        <a:graphic>
          <a:graphicData uri="http://schemas.openxmlformats.org/drawingml/2006/table">
            <a:tbl>
              <a:tblPr firstRow="1" bandRow="1">
                <a:effectLst/>
                <a:tableStyleId>{5C22544A-7EE6-4342-B048-85BDC9FD1C3A}</a:tableStyleId>
              </a:tblPr>
              <a:tblGrid>
                <a:gridCol w="3789172">
                  <a:extLst>
                    <a:ext uri="{9D8B030D-6E8A-4147-A177-3AD203B41FA5}">
                      <a16:colId xmlns:a16="http://schemas.microsoft.com/office/drawing/2014/main" val="297135858"/>
                    </a:ext>
                  </a:extLst>
                </a:gridCol>
                <a:gridCol w="2644725">
                  <a:extLst>
                    <a:ext uri="{9D8B030D-6E8A-4147-A177-3AD203B41FA5}">
                      <a16:colId xmlns:a16="http://schemas.microsoft.com/office/drawing/2014/main" val="3354568843"/>
                    </a:ext>
                  </a:extLst>
                </a:gridCol>
              </a:tblGrid>
              <a:tr h="517111">
                <a:tc>
                  <a:txBody>
                    <a:bodyPr/>
                    <a:lstStyle/>
                    <a:p>
                      <a:pPr algn="l"/>
                      <a:r>
                        <a:rPr lang="en-US" sz="2800" b="0" dirty="0">
                          <a:latin typeface="Franklin Gothic Demi Cond" panose="020B0706030402020204" pitchFamily="34" charset="0"/>
                        </a:rPr>
                        <a:t>ELEMENT</a:t>
                      </a:r>
                    </a:p>
                  </a:txBody>
                  <a:tcPr anchor="ctr">
                    <a:lnL w="12700" cap="flat" cmpd="sng" algn="ctr">
                      <a:solidFill>
                        <a:srgbClr val="004691"/>
                      </a:solidFill>
                      <a:prstDash val="solid"/>
                      <a:round/>
                      <a:headEnd type="none" w="med" len="med"/>
                      <a:tailEnd type="none" w="med" len="med"/>
                    </a:lnL>
                    <a:lnR w="12700" cap="flat" cmpd="sng" algn="ctr">
                      <a:solidFill>
                        <a:srgbClr val="004691"/>
                      </a:solidFill>
                      <a:prstDash val="solid"/>
                      <a:round/>
                      <a:headEnd type="none" w="med" len="med"/>
                      <a:tailEnd type="none" w="med" len="med"/>
                    </a:lnR>
                    <a:lnT w="12700" cap="flat" cmpd="sng" algn="ctr">
                      <a:solidFill>
                        <a:srgbClr val="00469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algn="l"/>
                      <a:r>
                        <a:rPr lang="en-US" sz="2800" b="0" dirty="0">
                          <a:latin typeface="Franklin Gothic Demi Cond" panose="020B0706030402020204" pitchFamily="34" charset="0"/>
                        </a:rPr>
                        <a:t>EXCEPTION</a:t>
                      </a:r>
                    </a:p>
                  </a:txBody>
                  <a:tcPr anchor="ctr">
                    <a:lnL w="12700" cap="flat" cmpd="sng" algn="ctr">
                      <a:solidFill>
                        <a:srgbClr val="004691"/>
                      </a:solidFill>
                      <a:prstDash val="solid"/>
                      <a:round/>
                      <a:headEnd type="none" w="med" len="med"/>
                      <a:tailEnd type="none" w="med" len="med"/>
                    </a:lnL>
                    <a:lnR w="12700" cap="flat" cmpd="sng" algn="ctr">
                      <a:solidFill>
                        <a:srgbClr val="004691"/>
                      </a:solidFill>
                      <a:prstDash val="solid"/>
                      <a:round/>
                      <a:headEnd type="none" w="med" len="med"/>
                      <a:tailEnd type="none" w="med" len="med"/>
                    </a:lnR>
                    <a:lnT w="12700" cap="flat" cmpd="sng" algn="ctr">
                      <a:solidFill>
                        <a:srgbClr val="00469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extLst>
                  <a:ext uri="{0D108BD9-81ED-4DB2-BD59-A6C34878D82A}">
                    <a16:rowId xmlns:a16="http://schemas.microsoft.com/office/drawing/2014/main" val="1197831273"/>
                  </a:ext>
                </a:extLst>
              </a:tr>
              <a:tr h="678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Franklin Gothic Book" panose="020B0503020102020204" pitchFamily="34" charset="0"/>
                        </a:rPr>
                        <a:t>Is or has been a victim of a severe form of trafficking</a:t>
                      </a:r>
                    </a:p>
                    <a:p>
                      <a:endParaRPr lang="en-US" sz="2400" b="1" dirty="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EEE5"/>
                    </a:solidFill>
                  </a:tcPr>
                </a:tc>
                <a:tc>
                  <a:txBody>
                    <a:bodyPr/>
                    <a:lstStyle/>
                    <a:p>
                      <a:r>
                        <a:rPr lang="en-US" sz="2400" b="1" dirty="0">
                          <a:latin typeface="Franklin Gothic Book" panose="020B0503020102020204" pitchFamily="34" charset="0"/>
                        </a:rPr>
                        <a:t>None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EEE5"/>
                    </a:solidFill>
                  </a:tcPr>
                </a:tc>
                <a:extLst>
                  <a:ext uri="{0D108BD9-81ED-4DB2-BD59-A6C34878D82A}">
                    <a16:rowId xmlns:a16="http://schemas.microsoft.com/office/drawing/2014/main" val="4012575184"/>
                  </a:ext>
                </a:extLst>
              </a:tr>
              <a:tr h="472598">
                <a:tc>
                  <a:txBody>
                    <a:bodyPr/>
                    <a:lstStyle/>
                    <a:p>
                      <a:pPr marL="0" indent="0">
                        <a:spcBef>
                          <a:spcPct val="20000"/>
                        </a:spcBef>
                        <a:spcAft>
                          <a:spcPts val="600"/>
                        </a:spcAft>
                        <a:buFont typeface="Arial" pitchFamily="34" charset="0"/>
                        <a:buNone/>
                      </a:pPr>
                      <a:r>
                        <a:rPr lang="en-US" sz="2400" b="1" dirty="0">
                          <a:latin typeface="Franklin Gothic Book" panose="020B0503020102020204" pitchFamily="34" charset="0"/>
                        </a:rPr>
                        <a:t>Is physically present in the United States on account of trafficking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EEE5"/>
                    </a:solidFill>
                  </a:tcPr>
                </a:tc>
                <a:tc>
                  <a:txBody>
                    <a:bodyPr/>
                    <a:lstStyle/>
                    <a:p>
                      <a:r>
                        <a:rPr lang="en-US" sz="2400" b="1" dirty="0">
                          <a:latin typeface="Franklin Gothic Book" panose="020B0503020102020204" pitchFamily="34" charset="0"/>
                        </a:rPr>
                        <a:t>None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EEE5"/>
                    </a:solidFill>
                  </a:tcPr>
                </a:tc>
                <a:extLst>
                  <a:ext uri="{0D108BD9-81ED-4DB2-BD59-A6C34878D82A}">
                    <a16:rowId xmlns:a16="http://schemas.microsoft.com/office/drawing/2014/main" val="1894530484"/>
                  </a:ext>
                </a:extLst>
              </a:tr>
              <a:tr h="678076">
                <a:tc>
                  <a:txBody>
                    <a:bodyPr/>
                    <a:lstStyle/>
                    <a:p>
                      <a:pPr marL="0" indent="0">
                        <a:spcBef>
                          <a:spcPct val="20000"/>
                        </a:spcBef>
                        <a:spcAft>
                          <a:spcPts val="600"/>
                        </a:spcAft>
                        <a:buFont typeface="Arial" pitchFamily="34" charset="0"/>
                        <a:buNone/>
                      </a:pPr>
                      <a:r>
                        <a:rPr lang="en-US" sz="2400" b="1" dirty="0">
                          <a:latin typeface="Franklin Gothic Book" panose="020B0503020102020204" pitchFamily="34" charset="0"/>
                        </a:rPr>
                        <a:t>Complied with any reasonable request for assistance in the investigation or prosecution (if over 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EEE5"/>
                    </a:solidFill>
                  </a:tcPr>
                </a:tc>
                <a:tc>
                  <a:txBody>
                    <a:bodyPr/>
                    <a:lstStyle/>
                    <a:p>
                      <a:r>
                        <a:rPr lang="en-US" sz="2400" b="1" dirty="0">
                          <a:latin typeface="Franklin Gothic Book" panose="020B0503020102020204" pitchFamily="34" charset="0"/>
                        </a:rPr>
                        <a:t>Inability to cooperate due to physical/</a:t>
                      </a:r>
                    </a:p>
                    <a:p>
                      <a:r>
                        <a:rPr lang="en-US" sz="2400" b="1" dirty="0">
                          <a:latin typeface="Franklin Gothic Book" panose="020B0503020102020204" pitchFamily="34" charset="0"/>
                        </a:rPr>
                        <a:t>psychological trauma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EEE5"/>
                    </a:solidFill>
                  </a:tcPr>
                </a:tc>
                <a:extLst>
                  <a:ext uri="{0D108BD9-81ED-4DB2-BD59-A6C34878D82A}">
                    <a16:rowId xmlns:a16="http://schemas.microsoft.com/office/drawing/2014/main" val="3740692591"/>
                  </a:ext>
                </a:extLst>
              </a:tr>
              <a:tr h="472598">
                <a:tc>
                  <a:txBody>
                    <a:bodyPr/>
                    <a:lstStyle/>
                    <a:p>
                      <a:pPr marL="0" indent="0">
                        <a:spcBef>
                          <a:spcPct val="20000"/>
                        </a:spcBef>
                        <a:spcAft>
                          <a:spcPts val="600"/>
                        </a:spcAft>
                        <a:buFont typeface="Arial" pitchFamily="34" charset="0"/>
                        <a:buNone/>
                      </a:pPr>
                      <a:r>
                        <a:rPr lang="en-US" sz="2400" b="1" dirty="0">
                          <a:latin typeface="Franklin Gothic Book" panose="020B0503020102020204" pitchFamily="34" charset="0"/>
                        </a:rPr>
                        <a:t>Would suffer extreme hardship involving unusual and severe harm if removed from the United States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EEE5"/>
                    </a:solidFill>
                  </a:tcPr>
                </a:tc>
                <a:tc>
                  <a:txBody>
                    <a:bodyPr/>
                    <a:lstStyle/>
                    <a:p>
                      <a:r>
                        <a:rPr lang="en-US" sz="2400" b="1" dirty="0">
                          <a:latin typeface="Franklin Gothic Book" panose="020B0503020102020204" pitchFamily="34" charset="0"/>
                        </a:rPr>
                        <a:t>None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EEE5"/>
                    </a:solidFill>
                  </a:tcPr>
                </a:tc>
                <a:extLst>
                  <a:ext uri="{0D108BD9-81ED-4DB2-BD59-A6C34878D82A}">
                    <a16:rowId xmlns:a16="http://schemas.microsoft.com/office/drawing/2014/main" val="2613157617"/>
                  </a:ext>
                </a:extLst>
              </a:tr>
            </a:tbl>
          </a:graphicData>
        </a:graphic>
      </p:graphicFrame>
    </p:spTree>
    <p:extLst>
      <p:ext uri="{BB962C8B-B14F-4D97-AF65-F5344CB8AC3E}">
        <p14:creationId xmlns:p14="http://schemas.microsoft.com/office/powerpoint/2010/main" val="292845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4075CC69-088B-4BBA-8A8A-F5F78155805E}"/>
              </a:ext>
            </a:extLst>
          </p:cNvPr>
          <p:cNvSpPr>
            <a:spLocks noGrp="1"/>
          </p:cNvSpPr>
          <p:nvPr>
            <p:ph type="title"/>
          </p:nvPr>
        </p:nvSpPr>
        <p:spPr>
          <a:xfrm>
            <a:off x="590843" y="643180"/>
            <a:ext cx="5257800" cy="1325563"/>
          </a:xfrm>
          <a:solidFill>
            <a:srgbClr val="F8710C"/>
          </a:solidFill>
        </p:spPr>
        <p:txBody>
          <a:bodyPr anchor="b">
            <a:normAutofit/>
          </a:bodyPr>
          <a:lstStyle/>
          <a:p>
            <a:pPr algn="ctr"/>
            <a:r>
              <a:rPr lang="en-US" dirty="0">
                <a:solidFill>
                  <a:schemeClr val="bg1"/>
                </a:solidFill>
              </a:rPr>
              <a:t>Unpacking “Present on Account of” Trafficking</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361B7DB-AC02-4F27-AA2F-29E95C9BB4BA}"/>
              </a:ext>
            </a:extLst>
          </p:cNvPr>
          <p:cNvSpPr>
            <a:spLocks noGrp="1"/>
          </p:cNvSpPr>
          <p:nvPr>
            <p:ph idx="1"/>
          </p:nvPr>
        </p:nvSpPr>
        <p:spPr>
          <a:xfrm>
            <a:off x="909711" y="2070461"/>
            <a:ext cx="11282289" cy="4601272"/>
          </a:xfrm>
        </p:spPr>
        <p:txBody>
          <a:bodyPr>
            <a:normAutofit fontScale="25000" lnSpcReduction="20000"/>
          </a:bodyPr>
          <a:lstStyle/>
          <a:p>
            <a:pPr marL="0" indent="0">
              <a:buNone/>
            </a:pPr>
            <a:endParaRPr lang="en-US" sz="2000" dirty="0">
              <a:solidFill>
                <a:schemeClr val="bg1"/>
              </a:solidFill>
            </a:endParaRPr>
          </a:p>
          <a:p>
            <a:pPr marL="0" indent="0">
              <a:buNone/>
            </a:pPr>
            <a:r>
              <a:rPr lang="en-US" sz="9600" dirty="0">
                <a:solidFill>
                  <a:schemeClr val="bg1"/>
                </a:solidFill>
              </a:rPr>
              <a:t>Applicant is present in the US, or at a port of entry, on account of the trafficking</a:t>
            </a:r>
          </a:p>
          <a:p>
            <a:r>
              <a:rPr lang="en-US" sz="8000" dirty="0">
                <a:solidFill>
                  <a:schemeClr val="bg1"/>
                </a:solidFill>
              </a:rPr>
              <a:t>“Was subject to a severe form of trafficking in persons </a:t>
            </a:r>
            <a:r>
              <a:rPr lang="en-US" sz="8000" b="1" u="sng" dirty="0">
                <a:solidFill>
                  <a:schemeClr val="bg1"/>
                </a:solidFill>
              </a:rPr>
              <a:t>at some point in the past </a:t>
            </a:r>
            <a:r>
              <a:rPr lang="en-US" sz="8000" dirty="0">
                <a:solidFill>
                  <a:schemeClr val="bg1"/>
                </a:solidFill>
              </a:rPr>
              <a:t>and </a:t>
            </a:r>
            <a:r>
              <a:rPr lang="en-US" sz="8000" b="1" u="sng" dirty="0">
                <a:solidFill>
                  <a:schemeClr val="bg1"/>
                </a:solidFill>
              </a:rPr>
              <a:t>whose continuing presence</a:t>
            </a:r>
            <a:r>
              <a:rPr lang="en-US" sz="8000" dirty="0">
                <a:solidFill>
                  <a:schemeClr val="bg1"/>
                </a:solidFill>
              </a:rPr>
              <a:t> . . . is directly related to the original trafficking in persons” </a:t>
            </a:r>
            <a:r>
              <a:rPr lang="en-US" sz="7200" dirty="0">
                <a:solidFill>
                  <a:schemeClr val="bg1"/>
                </a:solidFill>
              </a:rPr>
              <a:t>(8 CFR 214.11(g)(1)(iv)</a:t>
            </a:r>
          </a:p>
          <a:p>
            <a:pPr marL="0" indent="0">
              <a:buNone/>
            </a:pPr>
            <a:endParaRPr lang="en-US" sz="8000" dirty="0">
              <a:solidFill>
                <a:schemeClr val="bg1"/>
              </a:solidFill>
            </a:endParaRPr>
          </a:p>
          <a:p>
            <a:pPr marL="0" indent="0">
              <a:buNone/>
            </a:pPr>
            <a:r>
              <a:rPr lang="en-US" sz="9600" dirty="0">
                <a:solidFill>
                  <a:schemeClr val="bg1"/>
                </a:solidFill>
              </a:rPr>
              <a:t>Initial entry does not have to be related to the trafficking</a:t>
            </a:r>
          </a:p>
          <a:p>
            <a:pPr marL="0" indent="0">
              <a:buNone/>
            </a:pPr>
            <a:endParaRPr lang="en-US" sz="8000" dirty="0">
              <a:solidFill>
                <a:schemeClr val="bg1"/>
              </a:solidFill>
            </a:endParaRPr>
          </a:p>
          <a:p>
            <a:pPr marL="0" indent="0">
              <a:buNone/>
            </a:pPr>
            <a:r>
              <a:rPr lang="en-US" sz="9600" dirty="0">
                <a:solidFill>
                  <a:schemeClr val="bg1"/>
                </a:solidFill>
              </a:rPr>
              <a:t>Continuing presence in the US since trafficking occurred is directly related to the original trafficking (including any exit/reentry)</a:t>
            </a:r>
          </a:p>
          <a:p>
            <a:r>
              <a:rPr lang="en-US" sz="9600" dirty="0">
                <a:solidFill>
                  <a:srgbClr val="FFFF00"/>
                </a:solidFill>
              </a:rPr>
              <a:t>Access to trafficking related services for ongoing trauma* </a:t>
            </a:r>
            <a:r>
              <a:rPr lang="en-US" sz="9600" dirty="0">
                <a:solidFill>
                  <a:schemeClr val="bg1"/>
                </a:solidFill>
              </a:rPr>
              <a:t>(even if significant time has passed)</a:t>
            </a:r>
          </a:p>
          <a:p>
            <a:r>
              <a:rPr lang="en-US" sz="9600" dirty="0">
                <a:solidFill>
                  <a:schemeClr val="bg1"/>
                </a:solidFill>
              </a:rPr>
              <a:t>Continued cooperation with law enforcement </a:t>
            </a:r>
          </a:p>
          <a:p>
            <a:r>
              <a:rPr lang="en-US" sz="9600" dirty="0">
                <a:solidFill>
                  <a:srgbClr val="FFFF00"/>
                </a:solidFill>
              </a:rPr>
              <a:t>Fear of retaliation from traffickers*</a:t>
            </a:r>
          </a:p>
          <a:p>
            <a:r>
              <a:rPr lang="en-US" sz="9600" dirty="0">
                <a:solidFill>
                  <a:schemeClr val="bg1"/>
                </a:solidFill>
              </a:rPr>
              <a:t>No resources to leave US (perpetual state of ruin, survival mode)</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43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4075CC69-088B-4BBA-8A8A-F5F78155805E}"/>
              </a:ext>
            </a:extLst>
          </p:cNvPr>
          <p:cNvSpPr>
            <a:spLocks noGrp="1"/>
          </p:cNvSpPr>
          <p:nvPr>
            <p:ph type="title"/>
          </p:nvPr>
        </p:nvSpPr>
        <p:spPr>
          <a:xfrm>
            <a:off x="590843" y="643180"/>
            <a:ext cx="5257800" cy="1325563"/>
          </a:xfrm>
          <a:solidFill>
            <a:srgbClr val="F8710C"/>
          </a:solidFill>
        </p:spPr>
        <p:txBody>
          <a:bodyPr anchor="b">
            <a:normAutofit/>
          </a:bodyPr>
          <a:lstStyle/>
          <a:p>
            <a:pPr algn="ctr"/>
            <a:r>
              <a:rPr lang="en-US" dirty="0">
                <a:solidFill>
                  <a:schemeClr val="bg1"/>
                </a:solidFill>
              </a:rPr>
              <a:t>Unpacking “Present on Account of” Trafficking</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361B7DB-AC02-4F27-AA2F-29E95C9BB4BA}"/>
              </a:ext>
            </a:extLst>
          </p:cNvPr>
          <p:cNvSpPr>
            <a:spLocks noGrp="1"/>
          </p:cNvSpPr>
          <p:nvPr>
            <p:ph idx="1"/>
          </p:nvPr>
        </p:nvSpPr>
        <p:spPr>
          <a:xfrm>
            <a:off x="525194" y="2026340"/>
            <a:ext cx="11282289" cy="4702990"/>
          </a:xfrm>
        </p:spPr>
        <p:txBody>
          <a:bodyPr>
            <a:normAutofit fontScale="25000" lnSpcReduction="20000"/>
          </a:bodyPr>
          <a:lstStyle/>
          <a:p>
            <a:pPr marL="0" indent="0">
              <a:buNone/>
            </a:pPr>
            <a:endParaRPr lang="en-US" sz="2000" dirty="0">
              <a:solidFill>
                <a:schemeClr val="bg1"/>
              </a:solidFill>
            </a:endParaRPr>
          </a:p>
          <a:p>
            <a:pPr marL="0" indent="0">
              <a:buNone/>
            </a:pPr>
            <a:r>
              <a:rPr lang="en-US" sz="11200" b="1" dirty="0">
                <a:solidFill>
                  <a:schemeClr val="bg1"/>
                </a:solidFill>
              </a:rPr>
              <a:t>Access to trafficking related services for ongoing trauma* (even if significant time has passed)</a:t>
            </a:r>
          </a:p>
          <a:p>
            <a:pPr lvl="1"/>
            <a:r>
              <a:rPr lang="en-US" sz="9200" dirty="0">
                <a:solidFill>
                  <a:schemeClr val="bg1"/>
                </a:solidFill>
                <a:latin typeface="Franklin Gothic Medium" panose="020B0603020102020204" pitchFamily="34" charset="0"/>
              </a:rPr>
              <a:t>Survivors initially unaware that what occurred to them was trafficking; therefore, seeking specialized services once they learned</a:t>
            </a:r>
          </a:p>
          <a:p>
            <a:pPr lvl="2"/>
            <a:r>
              <a:rPr lang="en-US" sz="8800" dirty="0">
                <a:solidFill>
                  <a:schemeClr val="bg1"/>
                </a:solidFill>
                <a:latin typeface="Franklin Gothic Medium" panose="020B0603020102020204" pitchFamily="34" charset="0"/>
              </a:rPr>
              <a:t>Therapist Letters of Support</a:t>
            </a:r>
          </a:p>
          <a:p>
            <a:pPr lvl="1"/>
            <a:r>
              <a:rPr lang="en-US" sz="9200" dirty="0">
                <a:solidFill>
                  <a:schemeClr val="bg1"/>
                </a:solidFill>
                <a:latin typeface="Franklin Gothic Medium" panose="020B0603020102020204" pitchFamily="34" charset="0"/>
              </a:rPr>
              <a:t>Consider arguing Adverse Childhood Experiences (ACEs) for minors to show the ongoing impact of the trafficking emotionally, psychologically, </a:t>
            </a:r>
            <a:r>
              <a:rPr lang="en-US" sz="9200" dirty="0" err="1">
                <a:solidFill>
                  <a:schemeClr val="bg1"/>
                </a:solidFill>
                <a:latin typeface="Franklin Gothic Medium" panose="020B0603020102020204" pitchFamily="34" charset="0"/>
              </a:rPr>
              <a:t>etc</a:t>
            </a:r>
            <a:r>
              <a:rPr lang="en-US" sz="9200" dirty="0">
                <a:solidFill>
                  <a:schemeClr val="bg1"/>
                </a:solidFill>
                <a:latin typeface="Franklin Gothic Medium" panose="020B0603020102020204" pitchFamily="34" charset="0"/>
              </a:rPr>
              <a:t>; trauma doesn’t end when the abuse ends.</a:t>
            </a:r>
          </a:p>
          <a:p>
            <a:pPr lvl="1"/>
            <a:r>
              <a:rPr lang="en-US" sz="9200" dirty="0">
                <a:solidFill>
                  <a:schemeClr val="bg1"/>
                </a:solidFill>
                <a:latin typeface="Franklin Gothic Medium" panose="020B0603020102020204" pitchFamily="34" charset="0"/>
              </a:rPr>
              <a:t>Lack of access to specialized services in home country</a:t>
            </a:r>
          </a:p>
          <a:p>
            <a:pPr marL="0" indent="0">
              <a:buNone/>
            </a:pPr>
            <a:endParaRPr lang="en-US" sz="8000" dirty="0">
              <a:solidFill>
                <a:schemeClr val="bg1"/>
              </a:solidFill>
            </a:endParaRPr>
          </a:p>
          <a:p>
            <a:pPr marL="0" indent="0">
              <a:buNone/>
            </a:pPr>
            <a:r>
              <a:rPr lang="en-US" sz="11200" b="1" dirty="0">
                <a:solidFill>
                  <a:schemeClr val="bg1"/>
                </a:solidFill>
              </a:rPr>
              <a:t>Fear of retaliation from traffickers* (subjective)</a:t>
            </a:r>
          </a:p>
          <a:p>
            <a:pPr lvl="1"/>
            <a:r>
              <a:rPr lang="en-US" sz="9200" dirty="0">
                <a:solidFill>
                  <a:schemeClr val="bg1"/>
                </a:solidFill>
                <a:latin typeface="Franklin Gothic Medium" panose="020B0603020102020204" pitchFamily="34" charset="0"/>
              </a:rPr>
              <a:t>Continued stalking, harassment, intimidation in US or home country to show reality of the fear</a:t>
            </a:r>
          </a:p>
          <a:p>
            <a:pPr lvl="1"/>
            <a:r>
              <a:rPr lang="en-US" sz="9200" dirty="0">
                <a:solidFill>
                  <a:schemeClr val="bg1"/>
                </a:solidFill>
                <a:latin typeface="Franklin Gothic Medium" panose="020B0603020102020204" pitchFamily="34" charset="0"/>
              </a:rPr>
              <a:t>Traffickers’ financial means and connections to gov’t or police in home country to facilitate ongoing harm or retaliation</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077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Shape&#10;&#10;Description automatically generated">
            <a:extLst>
              <a:ext uri="{FF2B5EF4-FFF2-40B4-BE49-F238E27FC236}">
                <a16:creationId xmlns:a16="http://schemas.microsoft.com/office/drawing/2014/main" id="{DE0EADFC-86C0-49F2-ADFA-66AE8887BD7E}"/>
              </a:ext>
            </a:extLst>
          </p:cNvPr>
          <p:cNvPicPr>
            <a:picLocks noGrp="1" noChangeAspect="1"/>
          </p:cNvPicPr>
          <p:nvPr>
            <p:ph sz="half" idx="2"/>
          </p:nvPr>
        </p:nvPicPr>
        <p:blipFill>
          <a:blip r:embed="rId3"/>
          <a:stretch>
            <a:fillRect/>
          </a:stretch>
        </p:blipFill>
        <p:spPr>
          <a:xfrm>
            <a:off x="5901" y="3650"/>
            <a:ext cx="12044541" cy="1541889"/>
          </a:xfrm>
        </p:spPr>
      </p:pic>
      <p:sp>
        <p:nvSpPr>
          <p:cNvPr id="11" name="TextBox 10">
            <a:extLst>
              <a:ext uri="{FF2B5EF4-FFF2-40B4-BE49-F238E27FC236}">
                <a16:creationId xmlns:a16="http://schemas.microsoft.com/office/drawing/2014/main" id="{FFD1FC69-6146-4F7D-8C84-02BB0BE69745}"/>
              </a:ext>
            </a:extLst>
          </p:cNvPr>
          <p:cNvSpPr txBox="1"/>
          <p:nvPr/>
        </p:nvSpPr>
        <p:spPr>
          <a:xfrm>
            <a:off x="238664" y="195533"/>
            <a:ext cx="10176294"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0" i="1">
                <a:solidFill>
                  <a:schemeClr val="bg1"/>
                </a:solidFill>
                <a:latin typeface="Bodoni MT"/>
              </a:rPr>
              <a:t>Today's Presenters</a:t>
            </a:r>
          </a:p>
        </p:txBody>
      </p:sp>
      <p:sp>
        <p:nvSpPr>
          <p:cNvPr id="14" name="TextBox 13">
            <a:extLst>
              <a:ext uri="{FF2B5EF4-FFF2-40B4-BE49-F238E27FC236}">
                <a16:creationId xmlns:a16="http://schemas.microsoft.com/office/drawing/2014/main" id="{700CF7F8-76CB-410B-BFA8-C99D9F2649E9}"/>
              </a:ext>
            </a:extLst>
          </p:cNvPr>
          <p:cNvSpPr txBox="1"/>
          <p:nvPr/>
        </p:nvSpPr>
        <p:spPr>
          <a:xfrm>
            <a:off x="2407696" y="2049572"/>
            <a:ext cx="7240949"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solidFill>
                  <a:srgbClr val="00438F"/>
                </a:solidFill>
                <a:latin typeface="Franklin Gothic Demi Cond"/>
              </a:rPr>
              <a:t>Tahirih Justice Center </a:t>
            </a:r>
          </a:p>
          <a:p>
            <a:pPr algn="ctr"/>
            <a:endParaRPr lang="en-US" sz="2800" dirty="0">
              <a:solidFill>
                <a:srgbClr val="00438F"/>
              </a:solidFill>
              <a:latin typeface="Franklin Gothic Medium"/>
            </a:endParaRPr>
          </a:p>
          <a:p>
            <a:pPr algn="ctr"/>
            <a:r>
              <a:rPr lang="en-US" sz="2800" dirty="0">
                <a:solidFill>
                  <a:schemeClr val="bg2">
                    <a:lumMod val="10000"/>
                  </a:schemeClr>
                </a:solidFill>
                <a:latin typeface="Franklin Gothic Medium"/>
              </a:rPr>
              <a:t>Richard Caldarone, Litigation Counsel</a:t>
            </a:r>
          </a:p>
          <a:p>
            <a:pPr algn="ctr"/>
            <a:r>
              <a:rPr lang="en-US" sz="2800" dirty="0">
                <a:solidFill>
                  <a:schemeClr val="bg2">
                    <a:lumMod val="10000"/>
                  </a:schemeClr>
                </a:solidFill>
                <a:latin typeface="Franklin Gothic Medium"/>
              </a:rPr>
              <a:t>Tahirih Justice Center National Office </a:t>
            </a:r>
          </a:p>
          <a:p>
            <a:pPr algn="ctr"/>
            <a:endParaRPr lang="en-US" sz="2800" dirty="0">
              <a:solidFill>
                <a:schemeClr val="bg2">
                  <a:lumMod val="10000"/>
                </a:schemeClr>
              </a:solidFill>
              <a:latin typeface="Franklin Gothic Medium"/>
            </a:endParaRPr>
          </a:p>
          <a:p>
            <a:pPr algn="ctr"/>
            <a:r>
              <a:rPr lang="en-US" sz="2800" dirty="0">
                <a:solidFill>
                  <a:schemeClr val="bg2">
                    <a:lumMod val="10000"/>
                  </a:schemeClr>
                </a:solidFill>
                <a:latin typeface="Franklin Gothic Medium"/>
              </a:rPr>
              <a:t>&amp;</a:t>
            </a:r>
          </a:p>
          <a:p>
            <a:pPr algn="ctr"/>
            <a:endParaRPr lang="en-US" sz="2800" dirty="0">
              <a:solidFill>
                <a:schemeClr val="bg2">
                  <a:lumMod val="10000"/>
                </a:schemeClr>
              </a:solidFill>
              <a:latin typeface="Franklin Gothic Medium"/>
            </a:endParaRPr>
          </a:p>
          <a:p>
            <a:pPr algn="ctr"/>
            <a:r>
              <a:rPr lang="en-US" sz="2800" dirty="0">
                <a:solidFill>
                  <a:schemeClr val="bg2">
                    <a:lumMod val="10000"/>
                  </a:schemeClr>
                </a:solidFill>
                <a:latin typeface="Franklin Gothic Medium"/>
              </a:rPr>
              <a:t>Sasha Bershad, Supervising Attorney</a:t>
            </a:r>
          </a:p>
          <a:p>
            <a:pPr algn="ctr"/>
            <a:r>
              <a:rPr lang="en-US" sz="2800" dirty="0">
                <a:solidFill>
                  <a:schemeClr val="bg2">
                    <a:lumMod val="10000"/>
                  </a:schemeClr>
                </a:solidFill>
                <a:latin typeface="Franklin Gothic Medium"/>
              </a:rPr>
              <a:t> Tahirih Greater DC-Baltimore Regional Office</a:t>
            </a:r>
          </a:p>
        </p:txBody>
      </p:sp>
    </p:spTree>
    <p:extLst>
      <p:ext uri="{BB962C8B-B14F-4D97-AF65-F5344CB8AC3E}">
        <p14:creationId xmlns:p14="http://schemas.microsoft.com/office/powerpoint/2010/main" val="315057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4075CC69-088B-4BBA-8A8A-F5F78155805E}"/>
              </a:ext>
            </a:extLst>
          </p:cNvPr>
          <p:cNvSpPr>
            <a:spLocks noGrp="1"/>
          </p:cNvSpPr>
          <p:nvPr>
            <p:ph type="title"/>
          </p:nvPr>
        </p:nvSpPr>
        <p:spPr>
          <a:xfrm>
            <a:off x="590843" y="643180"/>
            <a:ext cx="5257800" cy="1325563"/>
          </a:xfrm>
          <a:solidFill>
            <a:srgbClr val="F8710C"/>
          </a:solidFill>
        </p:spPr>
        <p:txBody>
          <a:bodyPr anchor="b">
            <a:normAutofit/>
          </a:bodyPr>
          <a:lstStyle/>
          <a:p>
            <a:pPr algn="ctr"/>
            <a:r>
              <a:rPr lang="en-US" dirty="0">
                <a:solidFill>
                  <a:schemeClr val="bg1"/>
                </a:solidFill>
              </a:rPr>
              <a:t>Unpacking “Present on Account of” Trafficking</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361B7DB-AC02-4F27-AA2F-29E95C9BB4BA}"/>
              </a:ext>
            </a:extLst>
          </p:cNvPr>
          <p:cNvSpPr>
            <a:spLocks noGrp="1"/>
          </p:cNvSpPr>
          <p:nvPr>
            <p:ph idx="1"/>
          </p:nvPr>
        </p:nvSpPr>
        <p:spPr>
          <a:xfrm>
            <a:off x="296795" y="2018942"/>
            <a:ext cx="11832102" cy="5139897"/>
          </a:xfrm>
        </p:spPr>
        <p:txBody>
          <a:bodyPr>
            <a:normAutofit fontScale="25000" lnSpcReduction="20000"/>
          </a:bodyPr>
          <a:lstStyle/>
          <a:p>
            <a:pPr marL="0" indent="0">
              <a:buNone/>
            </a:pPr>
            <a:endParaRPr lang="en-US" sz="2000" dirty="0">
              <a:solidFill>
                <a:schemeClr val="bg1"/>
              </a:solidFill>
            </a:endParaRPr>
          </a:p>
          <a:p>
            <a:pPr marL="0" indent="0">
              <a:buNone/>
            </a:pPr>
            <a:r>
              <a:rPr lang="en-US" sz="11200" b="1" dirty="0">
                <a:solidFill>
                  <a:schemeClr val="bg1"/>
                </a:solidFill>
              </a:rPr>
              <a:t>Separating Trafficking Victimization and Subsequent DV Relationships</a:t>
            </a:r>
          </a:p>
          <a:p>
            <a:pPr lvl="1"/>
            <a:r>
              <a:rPr lang="en-US" sz="9200" dirty="0">
                <a:solidFill>
                  <a:schemeClr val="bg1"/>
                </a:solidFill>
                <a:latin typeface="Franklin Gothic Medium" panose="020B0603020102020204" pitchFamily="34" charset="0"/>
              </a:rPr>
              <a:t>Evidence to support the distinction:</a:t>
            </a:r>
          </a:p>
          <a:p>
            <a:pPr lvl="2"/>
            <a:r>
              <a:rPr lang="en-US" sz="8800" dirty="0">
                <a:solidFill>
                  <a:schemeClr val="bg1"/>
                </a:solidFill>
                <a:latin typeface="Franklin Gothic Medium" panose="020B0603020102020204" pitchFamily="34" charset="0"/>
              </a:rPr>
              <a:t>Forensic psychological evaluation showing client’s vulnerability to future DV relationships due to trauma from past trafficking experience;</a:t>
            </a:r>
          </a:p>
          <a:p>
            <a:pPr lvl="2"/>
            <a:r>
              <a:rPr lang="en-US" sz="8800" dirty="0">
                <a:solidFill>
                  <a:schemeClr val="bg1"/>
                </a:solidFill>
                <a:latin typeface="Franklin Gothic Medium" panose="020B0603020102020204" pitchFamily="34" charset="0"/>
              </a:rPr>
              <a:t>Trafficking trauma resulting in various mental health conditions has impacted daily life (every-day ability to complete tasks or long-term planning); survivor’s reliving trauma</a:t>
            </a:r>
          </a:p>
          <a:p>
            <a:pPr lvl="2"/>
            <a:r>
              <a:rPr lang="en-US" sz="8800" dirty="0">
                <a:solidFill>
                  <a:schemeClr val="bg1"/>
                </a:solidFill>
                <a:latin typeface="Franklin Gothic Medium" panose="020B0603020102020204" pitchFamily="34" charset="0"/>
              </a:rPr>
              <a:t>Trafficking trauma followed by relationships compounds the initial trauma suffered and only exacerbates it</a:t>
            </a:r>
          </a:p>
          <a:p>
            <a:pPr lvl="2"/>
            <a:r>
              <a:rPr lang="en-US" sz="8800" dirty="0">
                <a:solidFill>
                  <a:schemeClr val="bg1"/>
                </a:solidFill>
                <a:latin typeface="Franklin Gothic Medium" panose="020B0603020102020204" pitchFamily="34" charset="0"/>
              </a:rPr>
              <a:t>Late commencement of therapy; survivor’s “fear of seeking help and belief she was not entitled to it” while in subsequent abusive situation (In Re: 9435010 (AAO June 24, 2020))</a:t>
            </a:r>
          </a:p>
          <a:p>
            <a:pPr marL="0" indent="0">
              <a:buNone/>
            </a:pPr>
            <a:endParaRPr lang="en-US" sz="7200" dirty="0">
              <a:solidFill>
                <a:schemeClr val="bg1"/>
              </a:solidFill>
            </a:endParaRPr>
          </a:p>
          <a:p>
            <a:pPr marL="0" indent="0">
              <a:buNone/>
            </a:pPr>
            <a:r>
              <a:rPr lang="en-US" sz="9600" b="1" dirty="0">
                <a:solidFill>
                  <a:schemeClr val="bg1"/>
                </a:solidFill>
              </a:rPr>
              <a:t>Persuasive AAO Decisions</a:t>
            </a:r>
          </a:p>
          <a:p>
            <a:r>
              <a:rPr lang="en-US" sz="8400" dirty="0">
                <a:solidFill>
                  <a:schemeClr val="bg1"/>
                </a:solidFill>
                <a:latin typeface="Franklin Gothic Medium" panose="020B0603020102020204" pitchFamily="34" charset="0"/>
              </a:rPr>
              <a:t>Matter of E-T-M-, ID#3385363 (May 8, 2019); Matter of G-G-, ID# 38667535 (Aug. 22, 2019); Matter of E-E-O-G-, ID# 2988919 (Apr, 17, 2019); Matter of D-A-A-, ID#2987735 (Apr. 3, 2019)</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467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1014140" y="1450655"/>
            <a:ext cx="4387853" cy="3956690"/>
          </a:xfrm>
        </p:spPr>
        <p:txBody>
          <a:bodyPr anchor="ctr">
            <a:normAutofit/>
          </a:bodyPr>
          <a:lstStyle/>
          <a:p>
            <a:pPr algn="ctr"/>
            <a:r>
              <a:rPr lang="en-US" sz="5600" dirty="0">
                <a:solidFill>
                  <a:schemeClr val="bg1"/>
                </a:solidFill>
              </a:rPr>
              <a:t>Law Enforcement Reporting/</a:t>
            </a:r>
            <a:br>
              <a:rPr lang="en-US" sz="5600" dirty="0">
                <a:solidFill>
                  <a:schemeClr val="bg1"/>
                </a:solidFill>
              </a:rPr>
            </a:br>
            <a:r>
              <a:rPr lang="en-US" sz="5600" dirty="0">
                <a:solidFill>
                  <a:schemeClr val="bg1"/>
                </a:solidFill>
              </a:rPr>
              <a:t>Assistance Requirement</a:t>
            </a:r>
          </a:p>
        </p:txBody>
      </p:sp>
      <p:cxnSp>
        <p:nvCxnSpPr>
          <p:cNvPr id="19" name="Straight Connector 18">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589079" y="1164331"/>
            <a:ext cx="6171512" cy="4941039"/>
          </a:xfrm>
        </p:spPr>
        <p:txBody>
          <a:bodyPr anchor="ctr">
            <a:normAutofit/>
          </a:bodyPr>
          <a:lstStyle/>
          <a:p>
            <a:pPr marL="342900" indent="-342900">
              <a:spcBef>
                <a:spcPct val="20000"/>
              </a:spcBef>
            </a:pPr>
            <a:r>
              <a:rPr lang="en-US" b="1" dirty="0">
                <a:solidFill>
                  <a:srgbClr val="FFFF00"/>
                </a:solidFill>
              </a:rPr>
              <a:t>Required for Adult Survivors age 18+</a:t>
            </a:r>
            <a:endParaRPr lang="en-US" dirty="0">
              <a:solidFill>
                <a:srgbClr val="FFFF00"/>
              </a:solidFill>
            </a:endParaRPr>
          </a:p>
          <a:p>
            <a:pPr marL="342900" indent="-342900">
              <a:spcBef>
                <a:spcPct val="20000"/>
              </a:spcBef>
            </a:pPr>
            <a:r>
              <a:rPr lang="en-US" b="1" dirty="0">
                <a:solidFill>
                  <a:srgbClr val="FFFF00"/>
                </a:solidFill>
              </a:rPr>
              <a:t>“</a:t>
            </a:r>
            <a:r>
              <a:rPr lang="en-US" b="1" i="1" dirty="0">
                <a:solidFill>
                  <a:srgbClr val="FFFF00"/>
                </a:solidFill>
              </a:rPr>
              <a:t>Contact With</a:t>
            </a:r>
            <a:r>
              <a:rPr lang="en-US" b="1" dirty="0">
                <a:solidFill>
                  <a:srgbClr val="FFFF00"/>
                </a:solidFill>
              </a:rPr>
              <a:t>” </a:t>
            </a:r>
            <a:r>
              <a:rPr lang="en-US" b="1" dirty="0">
                <a:solidFill>
                  <a:schemeClr val="bg1"/>
                </a:solidFill>
              </a:rPr>
              <a:t>an LEA regarding acts of trafficking (8 CFR 214.11(h)(1)</a:t>
            </a:r>
          </a:p>
          <a:p>
            <a:pPr marL="342900" indent="-342900">
              <a:spcBef>
                <a:spcPct val="20000"/>
              </a:spcBef>
            </a:pPr>
            <a:r>
              <a:rPr lang="en-US" b="1" dirty="0">
                <a:solidFill>
                  <a:schemeClr val="bg1"/>
                </a:solidFill>
              </a:rPr>
              <a:t>Primary evidence of I-914B Certification not required</a:t>
            </a:r>
            <a:endParaRPr lang="en-US" dirty="0">
              <a:solidFill>
                <a:schemeClr val="bg1"/>
              </a:solidFill>
            </a:endParaRPr>
          </a:p>
          <a:p>
            <a:pPr marL="342900" indent="-342900">
              <a:spcBef>
                <a:spcPct val="20000"/>
              </a:spcBef>
            </a:pPr>
            <a:r>
              <a:rPr lang="en-US" b="1" i="1" dirty="0">
                <a:solidFill>
                  <a:srgbClr val="FFFF00"/>
                </a:solidFill>
              </a:rPr>
              <a:t>“Good Faith Attempt”</a:t>
            </a:r>
            <a:r>
              <a:rPr lang="en-US" b="1" dirty="0">
                <a:solidFill>
                  <a:srgbClr val="92D050"/>
                </a:solidFill>
              </a:rPr>
              <a:t> </a:t>
            </a:r>
            <a:r>
              <a:rPr lang="en-US" b="1" dirty="0">
                <a:solidFill>
                  <a:schemeClr val="bg1"/>
                </a:solidFill>
              </a:rPr>
              <a:t>to report the trafficking </a:t>
            </a:r>
            <a:r>
              <a:rPr lang="en-US" sz="2000" b="1" dirty="0">
                <a:solidFill>
                  <a:schemeClr val="bg1"/>
                </a:solidFill>
              </a:rPr>
              <a:t>(Matter of J-J-L-R-, AAO July 2019)</a:t>
            </a:r>
          </a:p>
          <a:p>
            <a:pPr marL="342900" indent="-342900">
              <a:spcBef>
                <a:spcPct val="20000"/>
              </a:spcBef>
            </a:pPr>
            <a:r>
              <a:rPr lang="en-US" b="1" dirty="0">
                <a:solidFill>
                  <a:schemeClr val="bg1"/>
                </a:solidFill>
              </a:rPr>
              <a:t>Attorney Affidavit and Email Chains w/ LEA can be sufficient</a:t>
            </a:r>
          </a:p>
          <a:p>
            <a:endParaRPr lang="en-US" sz="2000" dirty="0">
              <a:solidFill>
                <a:schemeClr val="bg1"/>
              </a:solidFill>
            </a:endParaRPr>
          </a:p>
        </p:txBody>
      </p:sp>
    </p:spTree>
    <p:extLst>
      <p:ext uri="{BB962C8B-B14F-4D97-AF65-F5344CB8AC3E}">
        <p14:creationId xmlns:p14="http://schemas.microsoft.com/office/powerpoint/2010/main" val="15914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1014140" y="1450655"/>
            <a:ext cx="4387853" cy="3956690"/>
          </a:xfrm>
        </p:spPr>
        <p:txBody>
          <a:bodyPr anchor="ctr">
            <a:normAutofit/>
          </a:bodyPr>
          <a:lstStyle/>
          <a:p>
            <a:pPr algn="ctr"/>
            <a:r>
              <a:rPr lang="en-US" sz="5600" dirty="0">
                <a:solidFill>
                  <a:schemeClr val="bg1"/>
                </a:solidFill>
              </a:rPr>
              <a:t>Waivers of Inadmissibility</a:t>
            </a:r>
          </a:p>
        </p:txBody>
      </p:sp>
      <p:cxnSp>
        <p:nvCxnSpPr>
          <p:cNvPr id="19" name="Straight Connector 18">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401992" y="703389"/>
            <a:ext cx="6578507" cy="5767750"/>
          </a:xfrm>
        </p:spPr>
        <p:txBody>
          <a:bodyPr anchor="ctr">
            <a:normAutofit/>
          </a:bodyPr>
          <a:lstStyle/>
          <a:p>
            <a:pPr marL="342900" indent="-342900">
              <a:spcBef>
                <a:spcPct val="20000"/>
              </a:spcBef>
            </a:pPr>
            <a:r>
              <a:rPr lang="en-US" b="1" dirty="0">
                <a:solidFill>
                  <a:schemeClr val="bg1"/>
                </a:solidFill>
              </a:rPr>
              <a:t>Waiver available specifically for trafficking survivors for “activities . . . [which] were </a:t>
            </a:r>
            <a:r>
              <a:rPr lang="en-US" b="1" dirty="0">
                <a:solidFill>
                  <a:srgbClr val="FF9933"/>
                </a:solidFill>
              </a:rPr>
              <a:t>caused by, or incident to</a:t>
            </a:r>
            <a:r>
              <a:rPr lang="en-US" b="1" dirty="0">
                <a:solidFill>
                  <a:schemeClr val="bg1"/>
                </a:solidFill>
              </a:rPr>
              <a:t>” the trafficking victimization (INA 212(d)(13))</a:t>
            </a:r>
          </a:p>
          <a:p>
            <a:pPr marL="800100" lvl="1" indent="-342900">
              <a:spcBef>
                <a:spcPct val="20000"/>
              </a:spcBef>
            </a:pPr>
            <a:r>
              <a:rPr lang="en-US" sz="2600" dirty="0">
                <a:solidFill>
                  <a:schemeClr val="bg1"/>
                </a:solidFill>
              </a:rPr>
              <a:t>Among the most generous waivers in immigration law; covers a wide array of actions</a:t>
            </a:r>
          </a:p>
          <a:p>
            <a:pPr marL="800100" lvl="1" indent="-342900">
              <a:spcBef>
                <a:spcPct val="20000"/>
              </a:spcBef>
            </a:pPr>
            <a:r>
              <a:rPr lang="en-US" sz="2600" dirty="0">
                <a:solidFill>
                  <a:schemeClr val="bg1"/>
                </a:solidFill>
              </a:rPr>
              <a:t>Examples: Incorrect or expired visas/visa overstay due to fraud/coercion by traffickers; false documents (SSN card); working w/o authorization; “prostitution” charges or perceived acts for sex trafficking survivor</a:t>
            </a:r>
          </a:p>
        </p:txBody>
      </p:sp>
    </p:spTree>
    <p:extLst>
      <p:ext uri="{BB962C8B-B14F-4D97-AF65-F5344CB8AC3E}">
        <p14:creationId xmlns:p14="http://schemas.microsoft.com/office/powerpoint/2010/main" val="86909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1014140" y="1450655"/>
            <a:ext cx="4387853" cy="3956690"/>
          </a:xfrm>
        </p:spPr>
        <p:txBody>
          <a:bodyPr anchor="ctr">
            <a:normAutofit/>
          </a:bodyPr>
          <a:lstStyle/>
          <a:p>
            <a:pPr algn="ctr"/>
            <a:r>
              <a:rPr lang="en-US" sz="5600" dirty="0">
                <a:solidFill>
                  <a:schemeClr val="bg1"/>
                </a:solidFill>
              </a:rPr>
              <a:t>Waivers of Inadmissibility</a:t>
            </a:r>
          </a:p>
        </p:txBody>
      </p:sp>
      <p:cxnSp>
        <p:nvCxnSpPr>
          <p:cNvPr id="19" name="Straight Connector 18">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401992" y="281354"/>
            <a:ext cx="6578507" cy="6189785"/>
          </a:xfrm>
        </p:spPr>
        <p:txBody>
          <a:bodyPr anchor="ctr">
            <a:normAutofit lnSpcReduction="10000"/>
          </a:bodyPr>
          <a:lstStyle/>
          <a:p>
            <a:pPr marL="342900" indent="-342900">
              <a:spcBef>
                <a:spcPct val="20000"/>
              </a:spcBef>
            </a:pPr>
            <a:r>
              <a:rPr lang="en-US" b="1" dirty="0">
                <a:solidFill>
                  <a:schemeClr val="bg1"/>
                </a:solidFill>
              </a:rPr>
              <a:t>Waiver under INA 212(d)(3) if applicant’s admission “is desirable for humane reasons or [in the] public interest” </a:t>
            </a:r>
            <a:r>
              <a:rPr lang="en-US" sz="2000" b="1" dirty="0">
                <a:solidFill>
                  <a:schemeClr val="bg1"/>
                </a:solidFill>
              </a:rPr>
              <a:t>(</a:t>
            </a:r>
            <a:r>
              <a:rPr lang="en-US" sz="2000" b="1" i="1" dirty="0">
                <a:solidFill>
                  <a:schemeClr val="bg1"/>
                </a:solidFill>
              </a:rPr>
              <a:t>Matter of </a:t>
            </a:r>
            <a:r>
              <a:rPr lang="en-US" sz="2000" b="1" i="1" dirty="0" err="1">
                <a:solidFill>
                  <a:schemeClr val="bg1"/>
                </a:solidFill>
              </a:rPr>
              <a:t>Hranka</a:t>
            </a:r>
            <a:r>
              <a:rPr lang="en-US" sz="2000" b="1" dirty="0">
                <a:solidFill>
                  <a:schemeClr val="bg1"/>
                </a:solidFill>
              </a:rPr>
              <a:t>, 16 I&amp;N Dec. 491 (BIA 1978))</a:t>
            </a:r>
          </a:p>
          <a:p>
            <a:pPr marL="800100" lvl="1" indent="-342900">
              <a:spcBef>
                <a:spcPct val="20000"/>
              </a:spcBef>
            </a:pPr>
            <a:r>
              <a:rPr lang="en-US" sz="2600" dirty="0">
                <a:solidFill>
                  <a:schemeClr val="bg1"/>
                </a:solidFill>
              </a:rPr>
              <a:t>Discretionary and advisable to file when serious immigration or criminal violations exist which are not caused by or incident to the trafficking victimization</a:t>
            </a:r>
          </a:p>
          <a:p>
            <a:pPr marL="800100" lvl="1" indent="-342900">
              <a:spcBef>
                <a:spcPct val="20000"/>
              </a:spcBef>
            </a:pPr>
            <a:r>
              <a:rPr lang="en-US" sz="2600" i="1" dirty="0" err="1">
                <a:solidFill>
                  <a:schemeClr val="bg1"/>
                </a:solidFill>
              </a:rPr>
              <a:t>Hranka</a:t>
            </a:r>
            <a:r>
              <a:rPr lang="en-US" sz="2600" dirty="0">
                <a:solidFill>
                  <a:schemeClr val="bg1"/>
                </a:solidFill>
              </a:rPr>
              <a:t> Factors to weigh:</a:t>
            </a:r>
          </a:p>
          <a:p>
            <a:pPr marL="1257300" lvl="2" indent="-342900">
              <a:spcBef>
                <a:spcPct val="20000"/>
              </a:spcBef>
            </a:pPr>
            <a:r>
              <a:rPr lang="en-US" sz="2400" b="1" dirty="0">
                <a:solidFill>
                  <a:srgbClr val="FF9933"/>
                </a:solidFill>
              </a:rPr>
              <a:t>Risk of harm to society </a:t>
            </a:r>
            <a:r>
              <a:rPr lang="en-US" sz="2400" dirty="0">
                <a:solidFill>
                  <a:schemeClr val="bg1"/>
                </a:solidFill>
              </a:rPr>
              <a:t>of applicant’s admission to US</a:t>
            </a:r>
          </a:p>
          <a:p>
            <a:pPr marL="1257300" lvl="2" indent="-342900">
              <a:spcBef>
                <a:spcPct val="20000"/>
              </a:spcBef>
            </a:pPr>
            <a:r>
              <a:rPr lang="en-US" sz="2400" b="1" dirty="0">
                <a:solidFill>
                  <a:srgbClr val="FF9933"/>
                </a:solidFill>
              </a:rPr>
              <a:t>Seriousness</a:t>
            </a:r>
            <a:r>
              <a:rPr lang="en-US" sz="2400" dirty="0">
                <a:solidFill>
                  <a:srgbClr val="FF9933"/>
                </a:solidFill>
              </a:rPr>
              <a:t> </a:t>
            </a:r>
            <a:r>
              <a:rPr lang="en-US" sz="2400" b="1" dirty="0">
                <a:solidFill>
                  <a:srgbClr val="FF9933"/>
                </a:solidFill>
              </a:rPr>
              <a:t>of prior violations </a:t>
            </a:r>
            <a:r>
              <a:rPr lang="en-US" sz="2400" dirty="0">
                <a:solidFill>
                  <a:schemeClr val="bg1"/>
                </a:solidFill>
              </a:rPr>
              <a:t>of immigration/criminal law</a:t>
            </a:r>
          </a:p>
          <a:p>
            <a:pPr marL="1257300" lvl="2" indent="-342900">
              <a:spcBef>
                <a:spcPct val="20000"/>
              </a:spcBef>
            </a:pPr>
            <a:r>
              <a:rPr lang="en-US" sz="2400" dirty="0">
                <a:solidFill>
                  <a:schemeClr val="bg1"/>
                </a:solidFill>
              </a:rPr>
              <a:t>Nature of applicant’s</a:t>
            </a:r>
            <a:r>
              <a:rPr lang="en-US" sz="2400" b="1" dirty="0">
                <a:solidFill>
                  <a:schemeClr val="bg1"/>
                </a:solidFill>
              </a:rPr>
              <a:t> </a:t>
            </a:r>
            <a:r>
              <a:rPr lang="en-US" sz="2400" b="1" dirty="0">
                <a:solidFill>
                  <a:srgbClr val="FF9933"/>
                </a:solidFill>
              </a:rPr>
              <a:t>reasons for wishing to enter</a:t>
            </a:r>
            <a:r>
              <a:rPr lang="en-US" sz="2400" dirty="0">
                <a:solidFill>
                  <a:srgbClr val="FF9933"/>
                </a:solidFill>
              </a:rPr>
              <a:t> </a:t>
            </a:r>
            <a:r>
              <a:rPr lang="en-US" sz="2400" dirty="0">
                <a:solidFill>
                  <a:schemeClr val="bg1"/>
                </a:solidFill>
              </a:rPr>
              <a:t>the US</a:t>
            </a:r>
          </a:p>
          <a:p>
            <a:pPr marL="1257300" lvl="2" indent="-342900">
              <a:spcBef>
                <a:spcPct val="20000"/>
              </a:spcBef>
            </a:pPr>
            <a:endParaRPr lang="en-US" sz="2200" dirty="0">
              <a:solidFill>
                <a:schemeClr val="bg1"/>
              </a:solidFill>
            </a:endParaRPr>
          </a:p>
        </p:txBody>
      </p:sp>
    </p:spTree>
    <p:extLst>
      <p:ext uri="{BB962C8B-B14F-4D97-AF65-F5344CB8AC3E}">
        <p14:creationId xmlns:p14="http://schemas.microsoft.com/office/powerpoint/2010/main" val="206116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1014141" y="1450655"/>
            <a:ext cx="3932030" cy="3956690"/>
          </a:xfrm>
        </p:spPr>
        <p:txBody>
          <a:bodyPr anchor="ctr">
            <a:normAutofit/>
          </a:bodyPr>
          <a:lstStyle/>
          <a:p>
            <a:r>
              <a:rPr lang="en-US" sz="5600" dirty="0">
                <a:solidFill>
                  <a:schemeClr val="bg1"/>
                </a:solidFill>
              </a:rPr>
              <a:t>T-Visa Benefits Refresher</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6208DD5-BAB0-4C71-8172-4A0EF8DA194F}"/>
              </a:ext>
            </a:extLst>
          </p:cNvPr>
          <p:cNvSpPr txBox="1"/>
          <p:nvPr/>
        </p:nvSpPr>
        <p:spPr>
          <a:xfrm>
            <a:off x="5206907" y="668119"/>
            <a:ext cx="6724357" cy="6063198"/>
          </a:xfrm>
          <a:prstGeom prst="rect">
            <a:avLst/>
          </a:prstGeom>
          <a:noFill/>
        </p:spPr>
        <p:txBody>
          <a:bodyPr wrap="square" rtlCol="0">
            <a:spAutoFit/>
          </a:bodyPr>
          <a:lstStyle/>
          <a:p>
            <a:pPr marL="342900" indent="-342900">
              <a:buFont typeface="Arial" panose="020B0604020202020204" pitchFamily="34" charset="0"/>
              <a:buChar char="•"/>
            </a:pPr>
            <a:r>
              <a:rPr lang="en-US" sz="3200" b="1" dirty="0">
                <a:solidFill>
                  <a:schemeClr val="bg1"/>
                </a:solidFill>
              </a:rPr>
              <a:t>Legal status and work authorization for four years</a:t>
            </a:r>
          </a:p>
          <a:p>
            <a:pPr marL="342900" indent="-342900">
              <a:buFont typeface="Arial" panose="020B0604020202020204" pitchFamily="34" charset="0"/>
              <a:buChar char="•"/>
            </a:pPr>
            <a:r>
              <a:rPr lang="en-US" sz="3200" b="1" dirty="0">
                <a:solidFill>
                  <a:schemeClr val="bg1"/>
                </a:solidFill>
              </a:rPr>
              <a:t>Eligible for same public benefits as a refugee</a:t>
            </a:r>
          </a:p>
          <a:p>
            <a:pPr marL="342900" indent="-342900">
              <a:buFont typeface="Arial" panose="020B0604020202020204" pitchFamily="34" charset="0"/>
              <a:buChar char="•"/>
            </a:pPr>
            <a:r>
              <a:rPr lang="en-US" sz="3200" b="1" dirty="0">
                <a:solidFill>
                  <a:srgbClr val="FFFF00"/>
                </a:solidFill>
              </a:rPr>
              <a:t>Can petition for derivative family members</a:t>
            </a:r>
          </a:p>
          <a:p>
            <a:pPr marL="342900" indent="-342900">
              <a:buFont typeface="Arial" panose="020B0604020202020204" pitchFamily="34" charset="0"/>
              <a:buChar char="•"/>
            </a:pPr>
            <a:r>
              <a:rPr lang="en-US" sz="3200" b="1" dirty="0">
                <a:solidFill>
                  <a:schemeClr val="bg1"/>
                </a:solidFill>
              </a:rPr>
              <a:t>Can apply to adjust status to Lawful Permanent Resident (“green card”) after three years as T-visa holder or upon conclusion of investigation and prosecution of criminal case</a:t>
            </a:r>
          </a:p>
          <a:p>
            <a:pPr marL="285750" indent="-285750">
              <a:buFont typeface="Arial" panose="020B0604020202020204" pitchFamily="34" charset="0"/>
              <a:buChar char="•"/>
            </a:pP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04418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1014141" y="1450655"/>
            <a:ext cx="3932030" cy="3956690"/>
          </a:xfrm>
        </p:spPr>
        <p:txBody>
          <a:bodyPr anchor="ctr">
            <a:normAutofit/>
          </a:bodyPr>
          <a:lstStyle/>
          <a:p>
            <a:r>
              <a:rPr lang="en-US" sz="6600" dirty="0">
                <a:solidFill>
                  <a:schemeClr val="bg1"/>
                </a:solidFill>
              </a:rPr>
              <a:t>T-Visa Derivative Applicants</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446257" y="597876"/>
            <a:ext cx="6245657" cy="5961185"/>
          </a:xfrm>
        </p:spPr>
        <p:txBody>
          <a:bodyPr anchor="ctr">
            <a:normAutofit/>
          </a:bodyPr>
          <a:lstStyle/>
          <a:p>
            <a:r>
              <a:rPr lang="en-US" sz="3200" dirty="0">
                <a:solidFill>
                  <a:schemeClr val="bg1"/>
                </a:solidFill>
                <a:latin typeface="Franklin Gothic Book" panose="020B0503020102020204" pitchFamily="34" charset="0"/>
              </a:rPr>
              <a:t>Derivative Immediate Family Members </a:t>
            </a:r>
            <a:r>
              <a:rPr lang="en-US" sz="3200" b="1" dirty="0">
                <a:solidFill>
                  <a:srgbClr val="FF9933"/>
                </a:solidFill>
                <a:latin typeface="Franklin Gothic Book" panose="020B0503020102020204" pitchFamily="34" charset="0"/>
              </a:rPr>
              <a:t>Based on Qualifying Relationship Only (Age of Principal)</a:t>
            </a:r>
          </a:p>
          <a:p>
            <a:r>
              <a:rPr lang="en-US" sz="3200" dirty="0">
                <a:solidFill>
                  <a:schemeClr val="bg1"/>
                </a:solidFill>
                <a:latin typeface="Franklin Gothic Book" panose="020B0503020102020204" pitchFamily="34" charset="0"/>
              </a:rPr>
              <a:t>If T-1 Principal is Under 21 (Minor) at time of filing:</a:t>
            </a:r>
          </a:p>
          <a:p>
            <a:pPr lvl="1"/>
            <a:r>
              <a:rPr lang="en-US" sz="2800" dirty="0">
                <a:solidFill>
                  <a:schemeClr val="bg1"/>
                </a:solidFill>
                <a:latin typeface="Franklin Gothic Book" panose="020B0503020102020204" pitchFamily="34" charset="0"/>
              </a:rPr>
              <a:t>Spouses (T-2), Children (T-3), Parents (T-4), Unmarried Siblings   &lt; 18yo (T-5)</a:t>
            </a:r>
          </a:p>
          <a:p>
            <a:r>
              <a:rPr lang="en-US" sz="3200" dirty="0">
                <a:solidFill>
                  <a:schemeClr val="bg1"/>
                </a:solidFill>
                <a:latin typeface="Franklin Gothic Book" panose="020B0503020102020204" pitchFamily="34" charset="0"/>
              </a:rPr>
              <a:t>If T-1 Principal is 21+ (Adult) at time of filing:</a:t>
            </a:r>
          </a:p>
          <a:p>
            <a:pPr lvl="1"/>
            <a:r>
              <a:rPr lang="en-US" sz="2800" dirty="0">
                <a:solidFill>
                  <a:schemeClr val="bg1"/>
                </a:solidFill>
                <a:latin typeface="Franklin Gothic Book" panose="020B0503020102020204" pitchFamily="34" charset="0"/>
              </a:rPr>
              <a:t>Spouses (T-2), Children (T-3)</a:t>
            </a:r>
            <a:endParaRPr lang="en-US" sz="2000" dirty="0">
              <a:solidFill>
                <a:schemeClr val="bg1"/>
              </a:solidFill>
              <a:latin typeface="Franklin Gothic Book" panose="020B0503020102020204" pitchFamily="34" charset="0"/>
            </a:endParaRPr>
          </a:p>
          <a:p>
            <a:endParaRPr lang="en-US" sz="2000" dirty="0">
              <a:solidFill>
                <a:schemeClr val="bg1"/>
              </a:solidFill>
              <a:latin typeface="Franklin Gothic Book" panose="020B0503020102020204" pitchFamily="34" charset="0"/>
            </a:endParaRPr>
          </a:p>
          <a:p>
            <a:endParaRPr lang="en-US" sz="200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209620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1014141" y="1450655"/>
            <a:ext cx="3932030" cy="3956690"/>
          </a:xfrm>
        </p:spPr>
        <p:txBody>
          <a:bodyPr anchor="ctr">
            <a:normAutofit/>
          </a:bodyPr>
          <a:lstStyle/>
          <a:p>
            <a:r>
              <a:rPr lang="en-US" sz="6600" dirty="0">
                <a:solidFill>
                  <a:schemeClr val="bg1"/>
                </a:solidFill>
              </a:rPr>
              <a:t>T-Visa Derivative Applicants</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446257" y="861648"/>
            <a:ext cx="6245657" cy="5416059"/>
          </a:xfrm>
        </p:spPr>
        <p:txBody>
          <a:bodyPr anchor="ctr">
            <a:normAutofit/>
          </a:bodyPr>
          <a:lstStyle/>
          <a:p>
            <a:r>
              <a:rPr lang="en-US" sz="3200" dirty="0">
                <a:solidFill>
                  <a:schemeClr val="bg1"/>
                </a:solidFill>
                <a:latin typeface="Franklin Gothic Book" panose="020B0503020102020204" pitchFamily="34" charset="0"/>
              </a:rPr>
              <a:t>Derivative Immediate Family Members </a:t>
            </a:r>
            <a:r>
              <a:rPr lang="en-US" sz="3200" b="1" dirty="0">
                <a:solidFill>
                  <a:srgbClr val="FF9933"/>
                </a:solidFill>
                <a:latin typeface="Franklin Gothic Book" panose="020B0503020102020204" pitchFamily="34" charset="0"/>
              </a:rPr>
              <a:t>Based on Qualifying Relationship Only (Age of Principal)</a:t>
            </a:r>
          </a:p>
          <a:p>
            <a:r>
              <a:rPr lang="en-US" sz="3200" dirty="0">
                <a:solidFill>
                  <a:schemeClr val="bg1"/>
                </a:solidFill>
                <a:latin typeface="Franklin Gothic Book" panose="020B0503020102020204" pitchFamily="34" charset="0"/>
              </a:rPr>
              <a:t>Type of Forms/Evidence Needed:</a:t>
            </a:r>
          </a:p>
          <a:p>
            <a:pPr lvl="1"/>
            <a:r>
              <a:rPr lang="en-US" sz="2800" dirty="0">
                <a:solidFill>
                  <a:schemeClr val="bg1"/>
                </a:solidFill>
                <a:latin typeface="Franklin Gothic Book" panose="020B0503020102020204" pitchFamily="34" charset="0"/>
              </a:rPr>
              <a:t>Form I-914A with Proof of Qualifying Relationship (Birth Certificate; Marriage Certificate; Adoption documentation; etc.)</a:t>
            </a:r>
          </a:p>
          <a:p>
            <a:pPr lvl="1"/>
            <a:r>
              <a:rPr lang="en-US" sz="2800" dirty="0">
                <a:solidFill>
                  <a:schemeClr val="bg1"/>
                </a:solidFill>
                <a:latin typeface="Franklin Gothic Book" panose="020B0503020102020204" pitchFamily="34" charset="0"/>
              </a:rPr>
              <a:t>Assessment of </a:t>
            </a:r>
            <a:r>
              <a:rPr lang="en-US" sz="2800" dirty="0" err="1">
                <a:solidFill>
                  <a:schemeClr val="bg1"/>
                </a:solidFill>
                <a:latin typeface="Franklin Gothic Book" panose="020B0503020102020204" pitchFamily="34" charset="0"/>
              </a:rPr>
              <a:t>inadmissibilities</a:t>
            </a:r>
            <a:r>
              <a:rPr lang="en-US" sz="2800" dirty="0">
                <a:solidFill>
                  <a:schemeClr val="bg1"/>
                </a:solidFill>
                <a:latin typeface="Franklin Gothic Book" panose="020B0503020102020204" pitchFamily="34" charset="0"/>
              </a:rPr>
              <a:t> for each derivative family member (and possible waiver of inadmissibility)</a:t>
            </a:r>
          </a:p>
          <a:p>
            <a:endParaRPr lang="en-US" sz="2000" dirty="0">
              <a:solidFill>
                <a:schemeClr val="bg1"/>
              </a:solidFill>
              <a:latin typeface="Franklin Gothic Book" panose="020B0503020102020204" pitchFamily="34" charset="0"/>
            </a:endParaRPr>
          </a:p>
          <a:p>
            <a:endParaRPr lang="en-US" sz="200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101393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1014141" y="1450655"/>
            <a:ext cx="3932030" cy="3956690"/>
          </a:xfrm>
        </p:spPr>
        <p:txBody>
          <a:bodyPr anchor="ctr">
            <a:normAutofit/>
          </a:bodyPr>
          <a:lstStyle/>
          <a:p>
            <a:r>
              <a:rPr lang="en-US" sz="6600" dirty="0">
                <a:solidFill>
                  <a:schemeClr val="bg1"/>
                </a:solidFill>
              </a:rPr>
              <a:t>T-Visa Derivative Applicants</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446257" y="597876"/>
            <a:ext cx="6405774" cy="5961185"/>
          </a:xfrm>
        </p:spPr>
        <p:txBody>
          <a:bodyPr anchor="ctr">
            <a:normAutofit lnSpcReduction="10000"/>
          </a:bodyPr>
          <a:lstStyle/>
          <a:p>
            <a:r>
              <a:rPr lang="en-US" sz="3200" dirty="0">
                <a:solidFill>
                  <a:schemeClr val="bg1"/>
                </a:solidFill>
                <a:latin typeface="Franklin Gothic Book" panose="020B0503020102020204" pitchFamily="34" charset="0"/>
              </a:rPr>
              <a:t>Derivative Family Members </a:t>
            </a:r>
            <a:r>
              <a:rPr lang="en-US" sz="3200" b="1" dirty="0">
                <a:solidFill>
                  <a:srgbClr val="FF9933"/>
                </a:solidFill>
                <a:latin typeface="Franklin Gothic Book" panose="020B0503020102020204" pitchFamily="34" charset="0"/>
              </a:rPr>
              <a:t>Based on Qualifying Relationship + Present Danger of Retaliation due to Principal’s Escape From Trafficking or Cooperation with Law Enforcement </a:t>
            </a:r>
            <a:r>
              <a:rPr lang="en-US" sz="2400" b="1" dirty="0">
                <a:solidFill>
                  <a:srgbClr val="FF9933"/>
                </a:solidFill>
                <a:latin typeface="Franklin Gothic Book" panose="020B0503020102020204" pitchFamily="34" charset="0"/>
              </a:rPr>
              <a:t>(enacted in 2008 as amendment to TVPA)</a:t>
            </a:r>
            <a:endParaRPr lang="en-US" sz="2400" b="1" dirty="0">
              <a:solidFill>
                <a:schemeClr val="bg1"/>
              </a:solidFill>
              <a:latin typeface="Franklin Gothic Book" panose="020B0503020102020204" pitchFamily="34" charset="0"/>
            </a:endParaRPr>
          </a:p>
          <a:p>
            <a:r>
              <a:rPr lang="en-US" sz="3200" dirty="0">
                <a:solidFill>
                  <a:schemeClr val="bg1"/>
                </a:solidFill>
                <a:latin typeface="Franklin Gothic Book" panose="020B0503020102020204" pitchFamily="34" charset="0"/>
              </a:rPr>
              <a:t>T-1 Principal is Any Age:</a:t>
            </a:r>
          </a:p>
          <a:p>
            <a:pPr lvl="1"/>
            <a:r>
              <a:rPr lang="en-US" sz="3200" dirty="0">
                <a:solidFill>
                  <a:schemeClr val="bg1"/>
                </a:solidFill>
                <a:latin typeface="Franklin Gothic Book" panose="020B0503020102020204" pitchFamily="34" charset="0"/>
              </a:rPr>
              <a:t>Parents (T-4); </a:t>
            </a:r>
          </a:p>
          <a:p>
            <a:pPr lvl="1"/>
            <a:r>
              <a:rPr lang="en-US" sz="3200" dirty="0">
                <a:solidFill>
                  <a:schemeClr val="bg1"/>
                </a:solidFill>
                <a:latin typeface="Franklin Gothic Book" panose="020B0503020102020204" pitchFamily="34" charset="0"/>
              </a:rPr>
              <a:t>Unmarried Siblings &lt; 18yo (T-5); </a:t>
            </a:r>
          </a:p>
          <a:p>
            <a:pPr lvl="1"/>
            <a:r>
              <a:rPr lang="en-US" sz="3200" dirty="0">
                <a:solidFill>
                  <a:schemeClr val="bg1"/>
                </a:solidFill>
                <a:latin typeface="Franklin Gothic Book" panose="020B0503020102020204" pitchFamily="34" charset="0"/>
              </a:rPr>
              <a:t>Adult or Minor Child of a Derivative Beneficiary (T-6)</a:t>
            </a:r>
          </a:p>
          <a:p>
            <a:pPr lvl="2"/>
            <a:r>
              <a:rPr lang="en-US" sz="2400" b="1" dirty="0">
                <a:solidFill>
                  <a:srgbClr val="FF9933"/>
                </a:solidFill>
                <a:latin typeface="Franklin Gothic Book" panose="020B0503020102020204" pitchFamily="34" charset="0"/>
              </a:rPr>
              <a:t>(T-6 category expansion was enacted with VAWA 2013 Reauthorization)</a:t>
            </a:r>
            <a:endParaRPr lang="en-US" sz="2400" dirty="0">
              <a:solidFill>
                <a:srgbClr val="FF9933"/>
              </a:solidFill>
              <a:latin typeface="Franklin Gothic Book" panose="020B0503020102020204" pitchFamily="34" charset="0"/>
            </a:endParaRPr>
          </a:p>
          <a:p>
            <a:endParaRPr lang="en-US" sz="2000" dirty="0">
              <a:solidFill>
                <a:schemeClr val="bg1"/>
              </a:solidFill>
              <a:latin typeface="Franklin Gothic Book" panose="020B0503020102020204" pitchFamily="34" charset="0"/>
            </a:endParaRPr>
          </a:p>
          <a:p>
            <a:endParaRPr lang="en-US" sz="200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426643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4075CC69-088B-4BBA-8A8A-F5F78155805E}"/>
              </a:ext>
            </a:extLst>
          </p:cNvPr>
          <p:cNvSpPr>
            <a:spLocks noGrp="1"/>
          </p:cNvSpPr>
          <p:nvPr>
            <p:ph type="title"/>
          </p:nvPr>
        </p:nvSpPr>
        <p:spPr>
          <a:xfrm>
            <a:off x="590843" y="643180"/>
            <a:ext cx="9045526" cy="1325563"/>
          </a:xfrm>
          <a:solidFill>
            <a:srgbClr val="F8710C"/>
          </a:solidFill>
        </p:spPr>
        <p:txBody>
          <a:bodyPr anchor="b">
            <a:normAutofit/>
          </a:bodyPr>
          <a:lstStyle/>
          <a:p>
            <a:pPr algn="ctr"/>
            <a:r>
              <a:rPr lang="en-US" dirty="0">
                <a:solidFill>
                  <a:schemeClr val="bg1"/>
                </a:solidFill>
              </a:rPr>
              <a:t>Unpacking “Present Danger of Retaliation” for T-4, T-5, T-6 Derivatives</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361B7DB-AC02-4F27-AA2F-29E95C9BB4BA}"/>
              </a:ext>
            </a:extLst>
          </p:cNvPr>
          <p:cNvSpPr>
            <a:spLocks noGrp="1"/>
          </p:cNvSpPr>
          <p:nvPr>
            <p:ph idx="1"/>
          </p:nvPr>
        </p:nvSpPr>
        <p:spPr>
          <a:xfrm>
            <a:off x="296795" y="2018942"/>
            <a:ext cx="11832102" cy="5139897"/>
          </a:xfrm>
        </p:spPr>
        <p:txBody>
          <a:bodyPr>
            <a:normAutofit fontScale="40000" lnSpcReduction="20000"/>
          </a:bodyPr>
          <a:lstStyle/>
          <a:p>
            <a:pPr marL="0" indent="0">
              <a:buNone/>
            </a:pPr>
            <a:endParaRPr lang="en-US" sz="2000" dirty="0">
              <a:solidFill>
                <a:schemeClr val="bg1"/>
              </a:solidFill>
            </a:endParaRPr>
          </a:p>
          <a:p>
            <a:pPr marL="0" indent="0">
              <a:buNone/>
            </a:pPr>
            <a:r>
              <a:rPr lang="en-US" sz="6500" b="1" dirty="0">
                <a:solidFill>
                  <a:schemeClr val="bg1"/>
                </a:solidFill>
              </a:rPr>
              <a:t>Category is expansive and can include:</a:t>
            </a:r>
          </a:p>
          <a:p>
            <a:pPr lvl="1"/>
            <a:r>
              <a:rPr lang="en-US" sz="6500" dirty="0">
                <a:solidFill>
                  <a:schemeClr val="bg1"/>
                </a:solidFill>
                <a:latin typeface="Franklin Gothic Medium" panose="020B0603020102020204" pitchFamily="34" charset="0"/>
              </a:rPr>
              <a:t>Principal’s grandchild, principal’s spouse’s child (if not otherwise eligible as principal’s child), principal’s sibling (if not otherwise eligible), and principal’s niece or nephew.</a:t>
            </a:r>
          </a:p>
          <a:p>
            <a:pPr marL="0" indent="0">
              <a:buNone/>
            </a:pPr>
            <a:r>
              <a:rPr lang="en-US" sz="6500" b="1" dirty="0">
                <a:solidFill>
                  <a:schemeClr val="bg1"/>
                </a:solidFill>
              </a:rPr>
              <a:t>Evidence Supporting Claim of Present Danger of Retaliation:</a:t>
            </a:r>
          </a:p>
          <a:p>
            <a:pPr lvl="1"/>
            <a:r>
              <a:rPr lang="en-US" sz="7000" dirty="0">
                <a:solidFill>
                  <a:schemeClr val="bg1"/>
                </a:solidFill>
                <a:latin typeface="Franklin Gothic Medium" panose="020B0603020102020204" pitchFamily="34" charset="0"/>
              </a:rPr>
              <a:t>Standard of evidence remains “any credible evidence”</a:t>
            </a:r>
          </a:p>
          <a:p>
            <a:pPr lvl="1"/>
            <a:r>
              <a:rPr lang="en-US" sz="7000" dirty="0">
                <a:solidFill>
                  <a:schemeClr val="bg1"/>
                </a:solidFill>
                <a:latin typeface="Franklin Gothic Medium" panose="020B0603020102020204" pitchFamily="34" charset="0"/>
              </a:rPr>
              <a:t>Statements from Principal Applicant* and Derivative Family Member(s) describing the danger faced, and how it’s linked to the principal’s escape from trafficking or cooperation with law enforcement</a:t>
            </a:r>
          </a:p>
          <a:p>
            <a:pPr lvl="2"/>
            <a:r>
              <a:rPr lang="en-US" sz="7000" i="1" dirty="0">
                <a:solidFill>
                  <a:schemeClr val="bg1"/>
                </a:solidFill>
                <a:latin typeface="Franklin Gothic Medium" panose="020B0603020102020204" pitchFamily="34" charset="0"/>
              </a:rPr>
              <a:t>*Note: Applicant’s statement alone is insufficient to establish that a family member faces present danger of retaliation</a:t>
            </a:r>
          </a:p>
          <a:p>
            <a:pPr lvl="2"/>
            <a:r>
              <a:rPr lang="en-US" sz="7000" dirty="0">
                <a:solidFill>
                  <a:schemeClr val="bg1"/>
                </a:solidFill>
                <a:latin typeface="Franklin Gothic Medium" panose="020B0603020102020204" pitchFamily="34" charset="0"/>
              </a:rPr>
              <a:t>Examples of continued harassment, stalking, sabotage, threats received</a:t>
            </a:r>
          </a:p>
          <a:p>
            <a:pPr lvl="1"/>
            <a:endParaRPr lang="en-US" sz="6500" dirty="0">
              <a:solidFill>
                <a:schemeClr val="bg1"/>
              </a:solidFill>
              <a:latin typeface="Franklin Gothic Medium" panose="020B0603020102020204" pitchFamily="34" charset="0"/>
            </a:endParaRPr>
          </a:p>
          <a:p>
            <a:pPr lvl="1"/>
            <a:endParaRPr lang="en-US" sz="6500" dirty="0">
              <a:solidFill>
                <a:schemeClr val="bg1"/>
              </a:solidFill>
              <a:latin typeface="Franklin Gothic Medium" panose="020B0603020102020204" pitchFamily="34" charset="0"/>
            </a:endParaRPr>
          </a:p>
          <a:p>
            <a:pPr lvl="1"/>
            <a:endParaRPr lang="en-US" sz="6500" dirty="0">
              <a:solidFill>
                <a:schemeClr val="bg1"/>
              </a:solidFill>
              <a:latin typeface="Franklin Gothic Medium" panose="020B0603020102020204" pitchFamily="34" charset="0"/>
            </a:endParaRPr>
          </a:p>
          <a:p>
            <a:pPr lvl="1"/>
            <a:endParaRPr lang="en-US" sz="6500" dirty="0">
              <a:solidFill>
                <a:schemeClr val="bg1"/>
              </a:solidFill>
              <a:latin typeface="Franklin Gothic Medium" panose="020B0603020102020204" pitchFamily="34" charset="0"/>
            </a:endParaRPr>
          </a:p>
          <a:p>
            <a:pPr lvl="1"/>
            <a:endParaRPr lang="en-US" sz="6500" dirty="0">
              <a:solidFill>
                <a:schemeClr val="bg1"/>
              </a:solidFill>
              <a:latin typeface="Franklin Gothic Medium" panose="020B0603020102020204" pitchFamily="34" charset="0"/>
            </a:endParaRPr>
          </a:p>
          <a:p>
            <a:pPr lvl="1"/>
            <a:endParaRPr lang="en-US" sz="9200" dirty="0">
              <a:solidFill>
                <a:schemeClr val="bg1"/>
              </a:solidFill>
              <a:latin typeface="Franklin Gothic Medium" panose="020B0603020102020204" pitchFamily="34" charset="0"/>
            </a:endParaRPr>
          </a:p>
          <a:p>
            <a:pPr lvl="1"/>
            <a:endParaRPr lang="en-US" sz="8800" dirty="0">
              <a:solidFill>
                <a:schemeClr val="bg1"/>
              </a:solidFill>
              <a:latin typeface="Franklin Gothic Medium" panose="020B0603020102020204" pitchFamily="34" charset="0"/>
            </a:endParaRPr>
          </a:p>
          <a:p>
            <a:pPr marL="0" indent="0">
              <a:buNone/>
            </a:pPr>
            <a:endParaRPr lang="en-US" sz="7200"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053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4075CC69-088B-4BBA-8A8A-F5F78155805E}"/>
              </a:ext>
            </a:extLst>
          </p:cNvPr>
          <p:cNvSpPr>
            <a:spLocks noGrp="1"/>
          </p:cNvSpPr>
          <p:nvPr>
            <p:ph type="title"/>
          </p:nvPr>
        </p:nvSpPr>
        <p:spPr>
          <a:xfrm>
            <a:off x="590843" y="643180"/>
            <a:ext cx="9045526" cy="1325563"/>
          </a:xfrm>
          <a:solidFill>
            <a:srgbClr val="F8710C"/>
          </a:solidFill>
        </p:spPr>
        <p:txBody>
          <a:bodyPr anchor="b">
            <a:normAutofit/>
          </a:bodyPr>
          <a:lstStyle/>
          <a:p>
            <a:pPr algn="ctr"/>
            <a:r>
              <a:rPr lang="en-US" dirty="0">
                <a:solidFill>
                  <a:schemeClr val="bg1"/>
                </a:solidFill>
              </a:rPr>
              <a:t>Unpacking “Present Danger of Retaliation” for T-4, T-5, T-6 Derivatives</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361B7DB-AC02-4F27-AA2F-29E95C9BB4BA}"/>
              </a:ext>
            </a:extLst>
          </p:cNvPr>
          <p:cNvSpPr>
            <a:spLocks noGrp="1"/>
          </p:cNvSpPr>
          <p:nvPr>
            <p:ph idx="1"/>
          </p:nvPr>
        </p:nvSpPr>
        <p:spPr>
          <a:xfrm>
            <a:off x="296795" y="2018942"/>
            <a:ext cx="11832102" cy="5139897"/>
          </a:xfrm>
        </p:spPr>
        <p:txBody>
          <a:bodyPr>
            <a:normAutofit fontScale="62500" lnSpcReduction="20000"/>
          </a:bodyPr>
          <a:lstStyle/>
          <a:p>
            <a:pPr marL="0" indent="0">
              <a:buNone/>
            </a:pPr>
            <a:endParaRPr lang="en-US" sz="2000" dirty="0">
              <a:solidFill>
                <a:schemeClr val="bg1"/>
              </a:solidFill>
            </a:endParaRPr>
          </a:p>
          <a:p>
            <a:pPr marL="0" indent="0">
              <a:buNone/>
            </a:pPr>
            <a:r>
              <a:rPr lang="en-US" sz="5800" b="1" dirty="0">
                <a:solidFill>
                  <a:schemeClr val="bg1"/>
                </a:solidFill>
              </a:rPr>
              <a:t>Evidence Supporting Claim of Present Danger of Retaliation:</a:t>
            </a:r>
          </a:p>
          <a:p>
            <a:pPr marL="0" indent="0">
              <a:buNone/>
            </a:pPr>
            <a:endParaRPr lang="en-US" sz="1900" b="1" dirty="0">
              <a:solidFill>
                <a:schemeClr val="bg1"/>
              </a:solidFill>
            </a:endParaRPr>
          </a:p>
          <a:p>
            <a:pPr lvl="1"/>
            <a:r>
              <a:rPr lang="en-US" sz="4800" dirty="0">
                <a:solidFill>
                  <a:schemeClr val="bg1"/>
                </a:solidFill>
                <a:latin typeface="Franklin Gothic Medium" panose="020B0603020102020204" pitchFamily="34" charset="0"/>
              </a:rPr>
              <a:t>Statements from other lay witnesses who may attest to the danger of retaliation</a:t>
            </a:r>
          </a:p>
          <a:p>
            <a:pPr lvl="1"/>
            <a:r>
              <a:rPr lang="en-US" sz="4800" dirty="0">
                <a:solidFill>
                  <a:schemeClr val="bg1"/>
                </a:solidFill>
                <a:latin typeface="Franklin Gothic Medium" panose="020B0603020102020204" pitchFamily="34" charset="0"/>
              </a:rPr>
              <a:t>Statements from law enforcement officials, trial transcripts, police records, protective orders, other court documentation, travel receipts for hearing attendance</a:t>
            </a:r>
          </a:p>
          <a:p>
            <a:pPr lvl="1"/>
            <a:r>
              <a:rPr lang="en-US" sz="4800" dirty="0">
                <a:solidFill>
                  <a:schemeClr val="bg1"/>
                </a:solidFill>
                <a:latin typeface="Franklin Gothic Medium" panose="020B0603020102020204" pitchFamily="34" charset="0"/>
              </a:rPr>
              <a:t>Police Reports made in home country</a:t>
            </a:r>
          </a:p>
          <a:p>
            <a:pPr lvl="1"/>
            <a:r>
              <a:rPr lang="en-US" sz="4800" dirty="0">
                <a:solidFill>
                  <a:schemeClr val="bg1"/>
                </a:solidFill>
                <a:latin typeface="Franklin Gothic Medium" panose="020B0603020102020204" pitchFamily="34" charset="0"/>
              </a:rPr>
              <a:t>Copies of threatening Emails or Phone Messages</a:t>
            </a:r>
          </a:p>
          <a:p>
            <a:pPr lvl="1"/>
            <a:r>
              <a:rPr lang="en-US" sz="4800" dirty="0">
                <a:solidFill>
                  <a:schemeClr val="bg1"/>
                </a:solidFill>
                <a:latin typeface="Franklin Gothic Medium" panose="020B0603020102020204" pitchFamily="34" charset="0"/>
              </a:rPr>
              <a:t>Country Conditions Evidence</a:t>
            </a:r>
          </a:p>
          <a:p>
            <a:pPr lvl="1"/>
            <a:r>
              <a:rPr lang="en-US" sz="4800" dirty="0">
                <a:solidFill>
                  <a:schemeClr val="bg1"/>
                </a:solidFill>
                <a:latin typeface="Franklin Gothic Medium" panose="020B0603020102020204" pitchFamily="34" charset="0"/>
              </a:rPr>
              <a:t>If available, documentation of previous grant of parole to a family member</a:t>
            </a:r>
          </a:p>
          <a:p>
            <a:pPr lvl="1"/>
            <a:endParaRPr lang="en-US" sz="6500" dirty="0">
              <a:solidFill>
                <a:schemeClr val="bg1"/>
              </a:solidFill>
              <a:latin typeface="Franklin Gothic Medium" panose="020B0603020102020204" pitchFamily="34" charset="0"/>
            </a:endParaRPr>
          </a:p>
          <a:p>
            <a:pPr lvl="1"/>
            <a:endParaRPr lang="en-US" sz="6500" dirty="0">
              <a:solidFill>
                <a:schemeClr val="bg1"/>
              </a:solidFill>
              <a:latin typeface="Franklin Gothic Medium" panose="020B0603020102020204" pitchFamily="34" charset="0"/>
            </a:endParaRPr>
          </a:p>
          <a:p>
            <a:pPr lvl="1"/>
            <a:endParaRPr lang="en-US" sz="9200" dirty="0">
              <a:solidFill>
                <a:schemeClr val="bg1"/>
              </a:solidFill>
              <a:latin typeface="Franklin Gothic Medium" panose="020B0603020102020204" pitchFamily="34" charset="0"/>
            </a:endParaRPr>
          </a:p>
          <a:p>
            <a:pPr lvl="1"/>
            <a:endParaRPr lang="en-US" sz="8800" dirty="0">
              <a:solidFill>
                <a:schemeClr val="bg1"/>
              </a:solidFill>
              <a:latin typeface="Franklin Gothic Medium" panose="020B0603020102020204" pitchFamily="34" charset="0"/>
            </a:endParaRPr>
          </a:p>
          <a:p>
            <a:pPr marL="0" indent="0">
              <a:buNone/>
            </a:pPr>
            <a:endParaRPr lang="en-US" sz="7200"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334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12B5AB4-56D2-472C-BC44-C3182231215D}"/>
              </a:ext>
            </a:extLst>
          </p:cNvPr>
          <p:cNvCxnSpPr>
            <a:cxnSpLocks/>
          </p:cNvCxnSpPr>
          <p:nvPr/>
        </p:nvCxnSpPr>
        <p:spPr>
          <a:xfrm>
            <a:off x="2726626" y="1295400"/>
            <a:ext cx="0" cy="5067300"/>
          </a:xfrm>
          <a:prstGeom prst="line">
            <a:avLst/>
          </a:prstGeom>
          <a:ln w="76200">
            <a:solidFill>
              <a:srgbClr val="002A5B"/>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6126480"/>
            <a:ext cx="12192000" cy="731520"/>
          </a:xfrm>
          <a:prstGeom prst="rect">
            <a:avLst/>
          </a:prstGeom>
          <a:solidFill>
            <a:srgbClr val="80225F"/>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6" name="Rectangle 15">
            <a:extLst>
              <a:ext uri="{FF2B5EF4-FFF2-40B4-BE49-F238E27FC236}">
                <a16:creationId xmlns:a16="http://schemas.microsoft.com/office/drawing/2014/main" id="{1F921417-CCBD-4998-AC43-F31559EDF316}"/>
              </a:ext>
            </a:extLst>
          </p:cNvPr>
          <p:cNvSpPr/>
          <p:nvPr/>
        </p:nvSpPr>
        <p:spPr>
          <a:xfrm>
            <a:off x="3240989" y="1793518"/>
            <a:ext cx="6720507" cy="583720"/>
          </a:xfrm>
          <a:prstGeom prst="rect">
            <a:avLst/>
          </a:prstGeom>
          <a:solidFill>
            <a:srgbClr val="92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3423232" y="1903962"/>
            <a:ext cx="6066144" cy="361080"/>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rgbClr val="002E5D"/>
                </a:solidFill>
                <a:effectLst/>
                <a:latin typeface="Franklin Gothic Demi"/>
              </a:rPr>
              <a:t>Welcome </a:t>
            </a:r>
            <a:r>
              <a:rPr lang="en-US" sz="1600">
                <a:solidFill>
                  <a:schemeClr val="bg2">
                    <a:lumMod val="10000"/>
                  </a:schemeClr>
                </a:solidFill>
                <a:effectLst/>
                <a:latin typeface="Franklin Gothic Medium"/>
              </a:rPr>
              <a:t>Introductions</a:t>
            </a:r>
            <a:endParaRPr lang="en-US">
              <a:solidFill>
                <a:schemeClr val="bg2">
                  <a:lumMod val="10000"/>
                </a:schemeClr>
              </a:solidFill>
            </a:endParaRPr>
          </a:p>
          <a:p>
            <a:pPr marL="0" indent="0">
              <a:buNone/>
            </a:pPr>
            <a:endParaRPr lang="en-US" sz="1700">
              <a:solidFill>
                <a:srgbClr val="474236"/>
              </a:solidFill>
              <a:effectLst/>
              <a:latin typeface="Franklin Gothic Medium" panose="020B0603020102020204" pitchFamily="34" charset="0"/>
            </a:endParaRPr>
          </a:p>
        </p:txBody>
      </p:sp>
      <p:sp>
        <p:nvSpPr>
          <p:cNvPr id="4" name="Oval 3">
            <a:extLst>
              <a:ext uri="{FF2B5EF4-FFF2-40B4-BE49-F238E27FC236}">
                <a16:creationId xmlns:a16="http://schemas.microsoft.com/office/drawing/2014/main" id="{3C6BAF5F-4B0F-4020-8835-42A99B6EB5A4}"/>
              </a:ext>
            </a:extLst>
          </p:cNvPr>
          <p:cNvSpPr/>
          <p:nvPr/>
        </p:nvSpPr>
        <p:spPr>
          <a:xfrm>
            <a:off x="2559941" y="1901895"/>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D"/>
              </a:solidFill>
            </a:endParaRPr>
          </a:p>
        </p:txBody>
      </p:sp>
      <p:sp>
        <p:nvSpPr>
          <p:cNvPr id="20" name="Rectangle 19">
            <a:extLst>
              <a:ext uri="{FF2B5EF4-FFF2-40B4-BE49-F238E27FC236}">
                <a16:creationId xmlns:a16="http://schemas.microsoft.com/office/drawing/2014/main" id="{79D43758-CFF5-4AA6-80DE-FB92655BE1F1}"/>
              </a:ext>
            </a:extLst>
          </p:cNvPr>
          <p:cNvSpPr/>
          <p:nvPr/>
        </p:nvSpPr>
        <p:spPr>
          <a:xfrm>
            <a:off x="3240989" y="2681774"/>
            <a:ext cx="6720507" cy="583720"/>
          </a:xfrm>
          <a:prstGeom prst="rect">
            <a:avLst/>
          </a:prstGeom>
          <a:solidFill>
            <a:srgbClr val="92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a:extLst>
              <a:ext uri="{FF2B5EF4-FFF2-40B4-BE49-F238E27FC236}">
                <a16:creationId xmlns:a16="http://schemas.microsoft.com/office/drawing/2014/main" id="{713C6CBD-EC4C-4B9A-84F4-4C6405470206}"/>
              </a:ext>
            </a:extLst>
          </p:cNvPr>
          <p:cNvSpPr txBox="1">
            <a:spLocks/>
          </p:cNvSpPr>
          <p:nvPr/>
        </p:nvSpPr>
        <p:spPr>
          <a:xfrm>
            <a:off x="3351345" y="2787929"/>
            <a:ext cx="6208828" cy="361080"/>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effectLst/>
                <a:latin typeface="Franklin Gothic Demi Cond"/>
                <a:ea typeface="+mn-lt"/>
                <a:cs typeface="+mn-lt"/>
              </a:rPr>
              <a:t>Legal Updates</a:t>
            </a:r>
            <a:r>
              <a:rPr lang="en-US" sz="1700">
                <a:effectLst/>
                <a:ea typeface="+mn-lt"/>
                <a:cs typeface="+mn-lt"/>
              </a:rPr>
              <a:t> </a:t>
            </a:r>
            <a:r>
              <a:rPr lang="en-US" sz="1700">
                <a:solidFill>
                  <a:schemeClr val="bg2">
                    <a:lumMod val="10000"/>
                  </a:schemeClr>
                </a:solidFill>
                <a:effectLst/>
                <a:latin typeface="Franklin Gothic Medium"/>
              </a:rPr>
              <a:t>Regulations, litigation, policy updates</a:t>
            </a:r>
            <a:endParaRPr lang="en-US" err="1">
              <a:solidFill>
                <a:schemeClr val="bg2">
                  <a:lumMod val="10000"/>
                </a:schemeClr>
              </a:solidFill>
            </a:endParaRPr>
          </a:p>
        </p:txBody>
      </p:sp>
      <p:sp>
        <p:nvSpPr>
          <p:cNvPr id="22" name="Oval 21">
            <a:extLst>
              <a:ext uri="{FF2B5EF4-FFF2-40B4-BE49-F238E27FC236}">
                <a16:creationId xmlns:a16="http://schemas.microsoft.com/office/drawing/2014/main" id="{189EB034-AC0A-4B25-9694-9CDC2CD0411E}"/>
              </a:ext>
            </a:extLst>
          </p:cNvPr>
          <p:cNvSpPr/>
          <p:nvPr/>
        </p:nvSpPr>
        <p:spPr>
          <a:xfrm>
            <a:off x="2559940" y="2817806"/>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D"/>
              </a:solidFill>
            </a:endParaRPr>
          </a:p>
        </p:txBody>
      </p:sp>
      <p:sp>
        <p:nvSpPr>
          <p:cNvPr id="23" name="Rectangle 22">
            <a:extLst>
              <a:ext uri="{FF2B5EF4-FFF2-40B4-BE49-F238E27FC236}">
                <a16:creationId xmlns:a16="http://schemas.microsoft.com/office/drawing/2014/main" id="{26A0068C-E34B-4373-873F-D7FBAD122A52}"/>
              </a:ext>
            </a:extLst>
          </p:cNvPr>
          <p:cNvSpPr/>
          <p:nvPr/>
        </p:nvSpPr>
        <p:spPr>
          <a:xfrm>
            <a:off x="3240989" y="3544536"/>
            <a:ext cx="6720507" cy="583720"/>
          </a:xfrm>
          <a:prstGeom prst="rect">
            <a:avLst/>
          </a:prstGeom>
          <a:solidFill>
            <a:srgbClr val="92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5699B0E-969F-4235-8D11-DEA0415FE14A}"/>
              </a:ext>
            </a:extLst>
          </p:cNvPr>
          <p:cNvSpPr/>
          <p:nvPr/>
        </p:nvSpPr>
        <p:spPr>
          <a:xfrm>
            <a:off x="2559940" y="3628668"/>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D"/>
              </a:solidFill>
            </a:endParaRPr>
          </a:p>
        </p:txBody>
      </p:sp>
      <p:sp>
        <p:nvSpPr>
          <p:cNvPr id="26" name="Rectangle 25">
            <a:extLst>
              <a:ext uri="{FF2B5EF4-FFF2-40B4-BE49-F238E27FC236}">
                <a16:creationId xmlns:a16="http://schemas.microsoft.com/office/drawing/2014/main" id="{F27C7FA2-B69A-4E2F-BB0A-0A3C3EAF0074}"/>
              </a:ext>
            </a:extLst>
          </p:cNvPr>
          <p:cNvSpPr/>
          <p:nvPr/>
        </p:nvSpPr>
        <p:spPr>
          <a:xfrm>
            <a:off x="3240989" y="4276538"/>
            <a:ext cx="6720507" cy="583720"/>
          </a:xfrm>
          <a:prstGeom prst="rect">
            <a:avLst/>
          </a:prstGeom>
          <a:solidFill>
            <a:srgbClr val="92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80E6A61-BC36-4537-9D5E-6BED3B3D6F26}"/>
              </a:ext>
            </a:extLst>
          </p:cNvPr>
          <p:cNvSpPr/>
          <p:nvPr/>
        </p:nvSpPr>
        <p:spPr>
          <a:xfrm>
            <a:off x="2559940" y="4396806"/>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D"/>
              </a:solidFill>
            </a:endParaRPr>
          </a:p>
        </p:txBody>
      </p:sp>
      <p:sp>
        <p:nvSpPr>
          <p:cNvPr id="30" name="Rectangle 29">
            <a:extLst>
              <a:ext uri="{FF2B5EF4-FFF2-40B4-BE49-F238E27FC236}">
                <a16:creationId xmlns:a16="http://schemas.microsoft.com/office/drawing/2014/main" id="{76926EBE-6EE5-4523-B8FB-E18360C6A2DC}"/>
              </a:ext>
            </a:extLst>
          </p:cNvPr>
          <p:cNvSpPr/>
          <p:nvPr/>
        </p:nvSpPr>
        <p:spPr>
          <a:xfrm>
            <a:off x="3240989" y="5061987"/>
            <a:ext cx="6720507" cy="583720"/>
          </a:xfrm>
          <a:prstGeom prst="rect">
            <a:avLst/>
          </a:prstGeom>
          <a:solidFill>
            <a:srgbClr val="92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42F11265-6181-4292-89A6-10F146B3DF79}"/>
              </a:ext>
            </a:extLst>
          </p:cNvPr>
          <p:cNvSpPr/>
          <p:nvPr/>
        </p:nvSpPr>
        <p:spPr>
          <a:xfrm>
            <a:off x="2559940" y="5187684"/>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D"/>
              </a:solidFill>
            </a:endParaRPr>
          </a:p>
        </p:txBody>
      </p:sp>
      <p:sp>
        <p:nvSpPr>
          <p:cNvPr id="28" name="Rectangle 27">
            <a:extLst>
              <a:ext uri="{FF2B5EF4-FFF2-40B4-BE49-F238E27FC236}">
                <a16:creationId xmlns:a16="http://schemas.microsoft.com/office/drawing/2014/main" id="{F263D8A9-8E09-47C4-B4B8-B7D15ACB7A73}"/>
              </a:ext>
            </a:extLst>
          </p:cNvPr>
          <p:cNvSpPr/>
          <p:nvPr/>
        </p:nvSpPr>
        <p:spPr>
          <a:xfrm>
            <a:off x="374511" y="6285802"/>
            <a:ext cx="2131930" cy="369332"/>
          </a:xfrm>
          <a:prstGeom prst="rect">
            <a:avLst/>
          </a:prstGeom>
        </p:spPr>
        <p:txBody>
          <a:bodyPr wrap="none" lIns="91440" tIns="45720" rIns="91440" bIns="45720" anchor="t">
            <a:spAutoFit/>
          </a:bodyPr>
          <a:lstStyle/>
          <a:p>
            <a:r>
              <a:rPr lang="en-US">
                <a:solidFill>
                  <a:srgbClr val="EABEDB"/>
                </a:solidFill>
                <a:latin typeface="Franklin Gothic Medium"/>
                <a:sym typeface="Wingdings" panose="05000000000000000000" pitchFamily="2" charset="2"/>
              </a:rPr>
              <a:t>Agenda|</a:t>
            </a:r>
            <a:r>
              <a:rPr lang="en-US">
                <a:solidFill>
                  <a:srgbClr val="EABEDB"/>
                </a:solidFill>
                <a:latin typeface="Franklin Gothic Medium"/>
              </a:rPr>
              <a:t> tahirih.org</a:t>
            </a:r>
          </a:p>
        </p:txBody>
      </p:sp>
      <p:sp>
        <p:nvSpPr>
          <p:cNvPr id="33" name="Rectangle 32">
            <a:extLst>
              <a:ext uri="{FF2B5EF4-FFF2-40B4-BE49-F238E27FC236}">
                <a16:creationId xmlns:a16="http://schemas.microsoft.com/office/drawing/2014/main" id="{DAD9F912-0280-4EC7-AEB2-527D703A6DB5}"/>
              </a:ext>
            </a:extLst>
          </p:cNvPr>
          <p:cNvSpPr/>
          <p:nvPr/>
        </p:nvSpPr>
        <p:spPr>
          <a:xfrm>
            <a:off x="0" y="0"/>
            <a:ext cx="12192000" cy="1575664"/>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8E4A260-E789-441F-B03D-8F2E3E52EDB6}"/>
              </a:ext>
            </a:extLst>
          </p:cNvPr>
          <p:cNvSpPr/>
          <p:nvPr/>
        </p:nvSpPr>
        <p:spPr>
          <a:xfrm>
            <a:off x="505338" y="326167"/>
            <a:ext cx="11197135" cy="923330"/>
          </a:xfrm>
          <a:prstGeom prst="rect">
            <a:avLst/>
          </a:prstGeom>
        </p:spPr>
        <p:txBody>
          <a:bodyPr wrap="square">
            <a:spAutoFit/>
          </a:bodyPr>
          <a:lstStyle/>
          <a:p>
            <a:pPr defTabSz="457200" eaLnBrk="0" fontAlgn="base" hangingPunct="0">
              <a:spcBef>
                <a:spcPct val="0"/>
              </a:spcBef>
              <a:spcAft>
                <a:spcPct val="0"/>
              </a:spcAft>
            </a:pPr>
            <a:r>
              <a:rPr lang="en-US" sz="5400">
                <a:solidFill>
                  <a:srgbClr val="EABEDB"/>
                </a:solidFill>
                <a:latin typeface="Franklin Gothic Demi" panose="020B0703020102020204" pitchFamily="34" charset="0"/>
              </a:rPr>
              <a:t>Agenda</a:t>
            </a:r>
          </a:p>
        </p:txBody>
      </p:sp>
      <p:sp>
        <p:nvSpPr>
          <p:cNvPr id="38" name="Content Placeholder 2">
            <a:extLst>
              <a:ext uri="{FF2B5EF4-FFF2-40B4-BE49-F238E27FC236}">
                <a16:creationId xmlns:a16="http://schemas.microsoft.com/office/drawing/2014/main" id="{437514BF-3032-4C0A-88E1-F899EE4BE9F2}"/>
              </a:ext>
            </a:extLst>
          </p:cNvPr>
          <p:cNvSpPr txBox="1">
            <a:spLocks/>
          </p:cNvSpPr>
          <p:nvPr/>
        </p:nvSpPr>
        <p:spPr>
          <a:xfrm>
            <a:off x="3423232" y="3625352"/>
            <a:ext cx="6208828" cy="361080"/>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2E5D"/>
                </a:solidFill>
                <a:effectLst/>
                <a:latin typeface="Franklin Gothic Demi Cond"/>
              </a:rPr>
              <a:t>Intermediate Issues in T-Visa Applications</a:t>
            </a:r>
            <a:endParaRPr lang="en-US" sz="2400" dirty="0">
              <a:latin typeface="Franklin Gothic Demi Cond"/>
            </a:endParaRPr>
          </a:p>
        </p:txBody>
      </p:sp>
      <p:sp>
        <p:nvSpPr>
          <p:cNvPr id="39" name="Content Placeholder 2">
            <a:extLst>
              <a:ext uri="{FF2B5EF4-FFF2-40B4-BE49-F238E27FC236}">
                <a16:creationId xmlns:a16="http://schemas.microsoft.com/office/drawing/2014/main" id="{6449010E-9A3C-4561-BD31-957244BD923E}"/>
              </a:ext>
            </a:extLst>
          </p:cNvPr>
          <p:cNvSpPr txBox="1">
            <a:spLocks/>
          </p:cNvSpPr>
          <p:nvPr/>
        </p:nvSpPr>
        <p:spPr>
          <a:xfrm>
            <a:off x="3351345" y="4391083"/>
            <a:ext cx="6208828" cy="361080"/>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rgbClr val="002E5D"/>
                </a:solidFill>
                <a:effectLst/>
                <a:latin typeface="Franklin Gothic Demi Cond"/>
              </a:rPr>
              <a:t>Questions</a:t>
            </a:r>
            <a:endParaRPr lang="en-US" sz="2400">
              <a:latin typeface="Franklin Gothic Demi Cond"/>
            </a:endParaRPr>
          </a:p>
        </p:txBody>
      </p:sp>
      <p:sp>
        <p:nvSpPr>
          <p:cNvPr id="40" name="Content Placeholder 2">
            <a:extLst>
              <a:ext uri="{FF2B5EF4-FFF2-40B4-BE49-F238E27FC236}">
                <a16:creationId xmlns:a16="http://schemas.microsoft.com/office/drawing/2014/main" id="{31A12D61-2FC5-4115-BDDB-7C945A0A2EBF}"/>
              </a:ext>
            </a:extLst>
          </p:cNvPr>
          <p:cNvSpPr txBox="1">
            <a:spLocks/>
          </p:cNvSpPr>
          <p:nvPr/>
        </p:nvSpPr>
        <p:spPr>
          <a:xfrm>
            <a:off x="3423232" y="5182421"/>
            <a:ext cx="6208828" cy="361080"/>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rgbClr val="002E5D"/>
                </a:solidFill>
                <a:effectLst/>
                <a:latin typeface="Franklin Gothic Demi Cond"/>
              </a:rPr>
              <a:t>Contact Us</a:t>
            </a:r>
            <a:endParaRPr lang="en-US" sz="2400">
              <a:latin typeface="Franklin Gothic Demi Cond"/>
            </a:endParaRPr>
          </a:p>
        </p:txBody>
      </p:sp>
    </p:spTree>
    <p:extLst>
      <p:ext uri="{BB962C8B-B14F-4D97-AF65-F5344CB8AC3E}">
        <p14:creationId xmlns:p14="http://schemas.microsoft.com/office/powerpoint/2010/main" val="384486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E5D"/>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080949"/>
            <a:ext cx="1400175" cy="517782"/>
          </a:xfrm>
          <a:prstGeom prst="rect">
            <a:avLst/>
          </a:prstGeom>
        </p:spPr>
      </p:pic>
      <p:sp>
        <p:nvSpPr>
          <p:cNvPr id="4" name="Rectangle 3">
            <a:extLst>
              <a:ext uri="{FF2B5EF4-FFF2-40B4-BE49-F238E27FC236}">
                <a16:creationId xmlns:a16="http://schemas.microsoft.com/office/drawing/2014/main" id="{A9A9D8BA-D2F4-49A8-80D2-4544704EA52B}"/>
              </a:ext>
            </a:extLst>
          </p:cNvPr>
          <p:cNvSpPr/>
          <p:nvPr/>
        </p:nvSpPr>
        <p:spPr>
          <a:xfrm>
            <a:off x="422877" y="959471"/>
            <a:ext cx="11093025" cy="4425827"/>
          </a:xfrm>
          <a:prstGeom prst="rect">
            <a:avLst/>
          </a:prstGeom>
        </p:spPr>
        <p:txBody>
          <a:bodyPr wrap="square">
            <a:spAutoFit/>
          </a:bodyPr>
          <a:lstStyle/>
          <a:p>
            <a:pPr algn="ctr" defTabSz="457200" eaLnBrk="0" fontAlgn="base" hangingPunct="0">
              <a:lnSpc>
                <a:spcPct val="80000"/>
              </a:lnSpc>
              <a:spcBef>
                <a:spcPct val="0"/>
              </a:spcBef>
              <a:spcAft>
                <a:spcPct val="0"/>
              </a:spcAft>
            </a:pPr>
            <a:r>
              <a:rPr lang="en-US" sz="4400" dirty="0">
                <a:solidFill>
                  <a:srgbClr val="EABEDB"/>
                </a:solidFill>
                <a:latin typeface="Franklin Gothic Demi" panose="020B0703020102020204" pitchFamily="34" charset="0"/>
              </a:rPr>
              <a:t>If you are working with a Tahirih attorney, do not hesitate to connect for questions, </a:t>
            </a:r>
          </a:p>
          <a:p>
            <a:pPr algn="ctr" defTabSz="457200" eaLnBrk="0" fontAlgn="base" hangingPunct="0">
              <a:lnSpc>
                <a:spcPct val="80000"/>
              </a:lnSpc>
              <a:spcBef>
                <a:spcPct val="0"/>
              </a:spcBef>
              <a:spcAft>
                <a:spcPct val="0"/>
              </a:spcAft>
            </a:pPr>
            <a:r>
              <a:rPr lang="en-US" sz="4400" dirty="0">
                <a:solidFill>
                  <a:srgbClr val="EABEDB"/>
                </a:solidFill>
                <a:latin typeface="Franklin Gothic Demi" panose="020B0703020102020204" pitchFamily="34" charset="0"/>
              </a:rPr>
              <a:t>and if you are thinking of taking on a new case…connect with us, and we will walk the journey with you.</a:t>
            </a:r>
          </a:p>
          <a:p>
            <a:pPr algn="ctr" defTabSz="457200" eaLnBrk="0" fontAlgn="base" hangingPunct="0">
              <a:lnSpc>
                <a:spcPct val="80000"/>
              </a:lnSpc>
              <a:spcBef>
                <a:spcPct val="0"/>
              </a:spcBef>
              <a:spcAft>
                <a:spcPct val="0"/>
              </a:spcAft>
            </a:pPr>
            <a:endParaRPr lang="en-US" sz="4400" dirty="0">
              <a:solidFill>
                <a:srgbClr val="EABEDB"/>
              </a:solidFill>
              <a:latin typeface="Franklin Gothic Demi" panose="020B0703020102020204" pitchFamily="34" charset="0"/>
            </a:endParaRPr>
          </a:p>
          <a:p>
            <a:pPr algn="ctr" defTabSz="457200" eaLnBrk="0" fontAlgn="base" hangingPunct="0">
              <a:lnSpc>
                <a:spcPct val="80000"/>
              </a:lnSpc>
              <a:spcBef>
                <a:spcPct val="0"/>
              </a:spcBef>
              <a:spcAft>
                <a:spcPct val="0"/>
              </a:spcAft>
            </a:pPr>
            <a:endParaRPr lang="en-US" sz="4400" dirty="0">
              <a:solidFill>
                <a:srgbClr val="EABEDB"/>
              </a:solidFill>
              <a:latin typeface="Franklin Gothic Demi" panose="020B0703020102020204" pitchFamily="34" charset="0"/>
            </a:endParaRPr>
          </a:p>
          <a:p>
            <a:pPr algn="ctr" defTabSz="457200" eaLnBrk="0" fontAlgn="base" hangingPunct="0">
              <a:lnSpc>
                <a:spcPct val="80000"/>
              </a:lnSpc>
              <a:spcBef>
                <a:spcPct val="0"/>
              </a:spcBef>
              <a:spcAft>
                <a:spcPct val="0"/>
              </a:spcAft>
            </a:pPr>
            <a:r>
              <a:rPr lang="en-US" sz="4400" dirty="0">
                <a:solidFill>
                  <a:srgbClr val="EABEDB"/>
                </a:solidFill>
                <a:latin typeface="Franklin Gothic Demi" panose="020B0703020102020204" pitchFamily="34" charset="0"/>
              </a:rPr>
              <a:t>Thank you!</a:t>
            </a:r>
          </a:p>
        </p:txBody>
      </p:sp>
    </p:spTree>
    <p:extLst>
      <p:ext uri="{BB962C8B-B14F-4D97-AF65-F5344CB8AC3E}">
        <p14:creationId xmlns:p14="http://schemas.microsoft.com/office/powerpoint/2010/main" val="169404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80225F"/>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1" name="Rectangle 10">
            <a:extLst>
              <a:ext uri="{FF2B5EF4-FFF2-40B4-BE49-F238E27FC236}">
                <a16:creationId xmlns:a16="http://schemas.microsoft.com/office/drawing/2014/main" id="{2FE9B075-D067-4F85-982D-09AC91FEE812}"/>
              </a:ext>
            </a:extLst>
          </p:cNvPr>
          <p:cNvSpPr/>
          <p:nvPr/>
        </p:nvSpPr>
        <p:spPr>
          <a:xfrm>
            <a:off x="374511" y="6285802"/>
            <a:ext cx="2351926" cy="369332"/>
          </a:xfrm>
          <a:prstGeom prst="rect">
            <a:avLst/>
          </a:prstGeom>
        </p:spPr>
        <p:txBody>
          <a:bodyPr wrap="none" lIns="91440" tIns="45720" rIns="91440" bIns="45720" anchor="t">
            <a:spAutoFit/>
          </a:bodyPr>
          <a:lstStyle/>
          <a:p>
            <a:r>
              <a:rPr lang="en-US">
                <a:solidFill>
                  <a:srgbClr val="EABEDB"/>
                </a:solidFill>
                <a:latin typeface="Franklin Gothic Medium"/>
                <a:sym typeface="Wingdings" panose="05000000000000000000" pitchFamily="2" charset="2"/>
              </a:rPr>
              <a:t>Questions|</a:t>
            </a:r>
            <a:r>
              <a:rPr lang="en-US">
                <a:solidFill>
                  <a:srgbClr val="EABEDB"/>
                </a:solidFill>
                <a:latin typeface="Franklin Gothic Medium"/>
              </a:rPr>
              <a:t> tahirih.org</a:t>
            </a:r>
          </a:p>
        </p:txBody>
      </p:sp>
      <p:sp>
        <p:nvSpPr>
          <p:cNvPr id="12" name="Rectangle 11">
            <a:extLst>
              <a:ext uri="{FF2B5EF4-FFF2-40B4-BE49-F238E27FC236}">
                <a16:creationId xmlns:a16="http://schemas.microsoft.com/office/drawing/2014/main" id="{D85FCCAE-0A0F-4BCF-81EF-F3E2C8EA0FB5}"/>
              </a:ext>
            </a:extLst>
          </p:cNvPr>
          <p:cNvSpPr/>
          <p:nvPr/>
        </p:nvSpPr>
        <p:spPr>
          <a:xfrm>
            <a:off x="0" y="0"/>
            <a:ext cx="12192000" cy="1575664"/>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3CAED-7467-4407-BF88-F2B1BB1CCA3E}"/>
              </a:ext>
            </a:extLst>
          </p:cNvPr>
          <p:cNvSpPr/>
          <p:nvPr/>
        </p:nvSpPr>
        <p:spPr>
          <a:xfrm>
            <a:off x="505338" y="326167"/>
            <a:ext cx="11197135" cy="923330"/>
          </a:xfrm>
          <a:prstGeom prst="rect">
            <a:avLst/>
          </a:prstGeom>
        </p:spPr>
        <p:txBody>
          <a:bodyPr wrap="square" lIns="91440" tIns="45720" rIns="91440" bIns="45720" anchor="t">
            <a:spAutoFit/>
          </a:bodyPr>
          <a:lstStyle/>
          <a:p>
            <a:pPr defTabSz="457200">
              <a:spcBef>
                <a:spcPct val="0"/>
              </a:spcBef>
              <a:spcAft>
                <a:spcPct val="0"/>
              </a:spcAft>
            </a:pPr>
            <a:r>
              <a:rPr lang="en-US" sz="5400" i="1">
                <a:solidFill>
                  <a:srgbClr val="EABEDB"/>
                </a:solidFill>
                <a:latin typeface="Franklin Gothic Demi"/>
              </a:rPr>
              <a:t>Questions?</a:t>
            </a:r>
            <a:endParaRPr lang="en-US" i="1"/>
          </a:p>
        </p:txBody>
      </p:sp>
      <p:pic>
        <p:nvPicPr>
          <p:cNvPr id="2" name="Picture 2">
            <a:extLst>
              <a:ext uri="{FF2B5EF4-FFF2-40B4-BE49-F238E27FC236}">
                <a16:creationId xmlns:a16="http://schemas.microsoft.com/office/drawing/2014/main" id="{2E9E27A0-A85B-491A-B08E-0239C4CCDC48}"/>
              </a:ext>
            </a:extLst>
          </p:cNvPr>
          <p:cNvPicPr>
            <a:picLocks noChangeAspect="1"/>
          </p:cNvPicPr>
          <p:nvPr/>
        </p:nvPicPr>
        <p:blipFill>
          <a:blip r:embed="rId4"/>
          <a:stretch>
            <a:fillRect/>
          </a:stretch>
        </p:blipFill>
        <p:spPr>
          <a:xfrm>
            <a:off x="5198854" y="1594449"/>
            <a:ext cx="6898255" cy="4531742"/>
          </a:xfrm>
          <a:prstGeom prst="rect">
            <a:avLst/>
          </a:prstGeom>
        </p:spPr>
      </p:pic>
      <p:pic>
        <p:nvPicPr>
          <p:cNvPr id="3" name="Picture 3">
            <a:extLst>
              <a:ext uri="{FF2B5EF4-FFF2-40B4-BE49-F238E27FC236}">
                <a16:creationId xmlns:a16="http://schemas.microsoft.com/office/drawing/2014/main" id="{51FB88AD-853E-4780-8A8B-533206DFDAA3}"/>
              </a:ext>
            </a:extLst>
          </p:cNvPr>
          <p:cNvPicPr>
            <a:picLocks noChangeAspect="1"/>
          </p:cNvPicPr>
          <p:nvPr/>
        </p:nvPicPr>
        <p:blipFill>
          <a:blip r:embed="rId5"/>
          <a:stretch>
            <a:fillRect/>
          </a:stretch>
        </p:blipFill>
        <p:spPr>
          <a:xfrm>
            <a:off x="1245079" y="2425534"/>
            <a:ext cx="5359879" cy="3300895"/>
          </a:xfrm>
          <a:prstGeom prst="rect">
            <a:avLst/>
          </a:prstGeom>
        </p:spPr>
      </p:pic>
      <p:sp>
        <p:nvSpPr>
          <p:cNvPr id="4" name="TextBox 3">
            <a:extLst>
              <a:ext uri="{FF2B5EF4-FFF2-40B4-BE49-F238E27FC236}">
                <a16:creationId xmlns:a16="http://schemas.microsoft.com/office/drawing/2014/main" id="{D684F296-18DC-4EDE-A7FE-C5A0E6E3C4AF}"/>
              </a:ext>
            </a:extLst>
          </p:cNvPr>
          <p:cNvSpPr txBox="1"/>
          <p:nvPr/>
        </p:nvSpPr>
        <p:spPr>
          <a:xfrm>
            <a:off x="1446362" y="2510287"/>
            <a:ext cx="5029200" cy="19082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Franklin Gothic Demi Cond"/>
                <a:ea typeface="+mn-lt"/>
                <a:cs typeface="+mn-lt"/>
              </a:rPr>
              <a:t>After the webinar, contact</a:t>
            </a:r>
            <a:endParaRPr lang="en-US" sz="2800" dirty="0">
              <a:latin typeface="Franklin Gothic Demi Cond"/>
            </a:endParaRPr>
          </a:p>
          <a:p>
            <a:endParaRPr lang="en-US" dirty="0"/>
          </a:p>
          <a:p>
            <a:pPr marL="285750" indent="-285750">
              <a:buFont typeface="Arial"/>
              <a:buChar char="•"/>
            </a:pPr>
            <a:r>
              <a:rPr lang="en-US" dirty="0">
                <a:ea typeface="+mn-lt"/>
                <a:cs typeface="+mn-lt"/>
              </a:rPr>
              <a:t>Your Tahirih mentor attorney</a:t>
            </a:r>
          </a:p>
          <a:p>
            <a:pPr marL="285750" indent="-285750">
              <a:buFont typeface="Arial"/>
              <a:buChar char="•"/>
            </a:pPr>
            <a:r>
              <a:rPr lang="en-US" dirty="0">
                <a:ea typeface="+mn-lt"/>
                <a:cs typeface="+mn-lt"/>
              </a:rPr>
              <a:t>Sasha Bershad, </a:t>
            </a:r>
            <a:r>
              <a:rPr lang="en-US" dirty="0">
                <a:ea typeface="+mn-lt"/>
                <a:cs typeface="+mn-lt"/>
                <a:hlinkClick r:id="rId6"/>
              </a:rPr>
              <a:t>SashaB@tahirih.org</a:t>
            </a:r>
            <a:r>
              <a:rPr lang="en-US" dirty="0">
                <a:ea typeface="+mn-lt"/>
                <a:cs typeface="+mn-lt"/>
              </a:rPr>
              <a:t> </a:t>
            </a:r>
          </a:p>
          <a:p>
            <a:pPr marL="285750" indent="-285750">
              <a:buFont typeface="Arial"/>
              <a:buChar char="•"/>
            </a:pPr>
            <a:r>
              <a:rPr lang="en-US" dirty="0">
                <a:ea typeface="+mn-lt"/>
                <a:cs typeface="+mn-lt"/>
              </a:rPr>
              <a:t>Richard Caldarone, </a:t>
            </a:r>
            <a:r>
              <a:rPr lang="en-US" dirty="0">
                <a:ea typeface="+mn-lt"/>
                <a:cs typeface="+mn-lt"/>
                <a:hlinkClick r:id="rId7"/>
              </a:rPr>
              <a:t>RichardC@tahirih.org</a:t>
            </a:r>
          </a:p>
          <a:p>
            <a:pPr marL="285750" indent="-285750">
              <a:buFont typeface="Arial"/>
              <a:buChar char="•"/>
            </a:pPr>
            <a:r>
              <a:rPr lang="en-US" dirty="0"/>
              <a:t>Adilene </a:t>
            </a:r>
            <a:r>
              <a:rPr lang="en-US" dirty="0" err="1"/>
              <a:t>Núñez</a:t>
            </a:r>
            <a:r>
              <a:rPr lang="en-US" dirty="0"/>
              <a:t> Huang, </a:t>
            </a:r>
            <a:r>
              <a:rPr lang="en-US" dirty="0">
                <a:hlinkClick r:id="rId8"/>
              </a:rPr>
              <a:t>AdiN@tahirih.org</a:t>
            </a:r>
            <a:endParaRPr lang="en-US" dirty="0"/>
          </a:p>
        </p:txBody>
      </p:sp>
    </p:spTree>
    <p:extLst>
      <p:ext uri="{BB962C8B-B14F-4D97-AF65-F5344CB8AC3E}">
        <p14:creationId xmlns:p14="http://schemas.microsoft.com/office/powerpoint/2010/main" val="325648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80225F"/>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1" name="Rectangle 10">
            <a:extLst>
              <a:ext uri="{FF2B5EF4-FFF2-40B4-BE49-F238E27FC236}">
                <a16:creationId xmlns:a16="http://schemas.microsoft.com/office/drawing/2014/main" id="{2FE9B075-D067-4F85-982D-09AC91FEE812}"/>
              </a:ext>
            </a:extLst>
          </p:cNvPr>
          <p:cNvSpPr/>
          <p:nvPr/>
        </p:nvSpPr>
        <p:spPr>
          <a:xfrm>
            <a:off x="374511" y="6285802"/>
            <a:ext cx="2430474" cy="369332"/>
          </a:xfrm>
          <a:prstGeom prst="rect">
            <a:avLst/>
          </a:prstGeom>
        </p:spPr>
        <p:txBody>
          <a:bodyPr wrap="none" lIns="91440" tIns="45720" rIns="91440" bIns="45720" anchor="t">
            <a:spAutoFit/>
          </a:bodyPr>
          <a:lstStyle/>
          <a:p>
            <a:r>
              <a:rPr lang="en-US">
                <a:solidFill>
                  <a:srgbClr val="EABEDB"/>
                </a:solidFill>
                <a:latin typeface="Franklin Gothic Medium"/>
                <a:sym typeface="Wingdings" panose="05000000000000000000" pitchFamily="2" charset="2"/>
              </a:rPr>
              <a:t>Contact Us|</a:t>
            </a:r>
            <a:r>
              <a:rPr lang="en-US">
                <a:solidFill>
                  <a:srgbClr val="EABEDB"/>
                </a:solidFill>
                <a:latin typeface="Franklin Gothic Medium"/>
              </a:rPr>
              <a:t> tahirih.org</a:t>
            </a:r>
          </a:p>
        </p:txBody>
      </p:sp>
      <p:sp>
        <p:nvSpPr>
          <p:cNvPr id="12" name="Rectangle 11">
            <a:extLst>
              <a:ext uri="{FF2B5EF4-FFF2-40B4-BE49-F238E27FC236}">
                <a16:creationId xmlns:a16="http://schemas.microsoft.com/office/drawing/2014/main" id="{D85FCCAE-0A0F-4BCF-81EF-F3E2C8EA0FB5}"/>
              </a:ext>
            </a:extLst>
          </p:cNvPr>
          <p:cNvSpPr/>
          <p:nvPr/>
        </p:nvSpPr>
        <p:spPr>
          <a:xfrm>
            <a:off x="0" y="0"/>
            <a:ext cx="12192000" cy="1575664"/>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3CAED-7467-4407-BF88-F2B1BB1CCA3E}"/>
              </a:ext>
            </a:extLst>
          </p:cNvPr>
          <p:cNvSpPr/>
          <p:nvPr/>
        </p:nvSpPr>
        <p:spPr>
          <a:xfrm>
            <a:off x="505338" y="326167"/>
            <a:ext cx="11197135" cy="923330"/>
          </a:xfrm>
          <a:prstGeom prst="rect">
            <a:avLst/>
          </a:prstGeom>
        </p:spPr>
        <p:txBody>
          <a:bodyPr wrap="square" lIns="91440" tIns="45720" rIns="91440" bIns="45720" anchor="t">
            <a:spAutoFit/>
          </a:bodyPr>
          <a:lstStyle/>
          <a:p>
            <a:pPr defTabSz="457200">
              <a:spcBef>
                <a:spcPct val="0"/>
              </a:spcBef>
              <a:spcAft>
                <a:spcPct val="0"/>
              </a:spcAft>
            </a:pPr>
            <a:r>
              <a:rPr lang="en-US" sz="5400" i="1">
                <a:solidFill>
                  <a:srgbClr val="EABEDB"/>
                </a:solidFill>
                <a:latin typeface="Franklin Gothic Demi"/>
              </a:rPr>
              <a:t>Contact Us</a:t>
            </a:r>
            <a:endParaRPr lang="en-US"/>
          </a:p>
        </p:txBody>
      </p:sp>
      <p:pic>
        <p:nvPicPr>
          <p:cNvPr id="5" name="Picture 5" descr="A picture containing person, cellphone, phone, outdoor&#10;&#10;Description automatically generated">
            <a:extLst>
              <a:ext uri="{FF2B5EF4-FFF2-40B4-BE49-F238E27FC236}">
                <a16:creationId xmlns:a16="http://schemas.microsoft.com/office/drawing/2014/main" id="{4E6C3314-33B7-429A-9650-7AE524CEF7CE}"/>
              </a:ext>
            </a:extLst>
          </p:cNvPr>
          <p:cNvPicPr>
            <a:picLocks noChangeAspect="1"/>
          </p:cNvPicPr>
          <p:nvPr/>
        </p:nvPicPr>
        <p:blipFill>
          <a:blip r:embed="rId4"/>
          <a:stretch>
            <a:fillRect/>
          </a:stretch>
        </p:blipFill>
        <p:spPr>
          <a:xfrm>
            <a:off x="-6824" y="1575900"/>
            <a:ext cx="6007289" cy="4718409"/>
          </a:xfrm>
          <a:prstGeom prst="rect">
            <a:avLst/>
          </a:prstGeom>
        </p:spPr>
      </p:pic>
      <p:pic>
        <p:nvPicPr>
          <p:cNvPr id="3" name="Picture 3">
            <a:extLst>
              <a:ext uri="{FF2B5EF4-FFF2-40B4-BE49-F238E27FC236}">
                <a16:creationId xmlns:a16="http://schemas.microsoft.com/office/drawing/2014/main" id="{51FB88AD-853E-4780-8A8B-533206DFDAA3}"/>
              </a:ext>
            </a:extLst>
          </p:cNvPr>
          <p:cNvPicPr>
            <a:picLocks noChangeAspect="1"/>
          </p:cNvPicPr>
          <p:nvPr/>
        </p:nvPicPr>
        <p:blipFill>
          <a:blip r:embed="rId5"/>
          <a:stretch>
            <a:fillRect/>
          </a:stretch>
        </p:blipFill>
        <p:spPr>
          <a:xfrm>
            <a:off x="5623735" y="2061594"/>
            <a:ext cx="5962656" cy="3562477"/>
          </a:xfrm>
          <a:prstGeom prst="rect">
            <a:avLst/>
          </a:prstGeom>
        </p:spPr>
      </p:pic>
      <p:sp>
        <p:nvSpPr>
          <p:cNvPr id="4" name="TextBox 3">
            <a:extLst>
              <a:ext uri="{FF2B5EF4-FFF2-40B4-BE49-F238E27FC236}">
                <a16:creationId xmlns:a16="http://schemas.microsoft.com/office/drawing/2014/main" id="{D684F296-18DC-4EDE-A7FE-C5A0E6E3C4AF}"/>
              </a:ext>
            </a:extLst>
          </p:cNvPr>
          <p:cNvSpPr txBox="1"/>
          <p:nvPr/>
        </p:nvSpPr>
        <p:spPr>
          <a:xfrm>
            <a:off x="5768153" y="2066734"/>
            <a:ext cx="3084395"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Franklin Gothic Demi Cond"/>
              </a:rPr>
              <a:t>Our Locations</a:t>
            </a:r>
          </a:p>
          <a:p>
            <a:endParaRPr lang="en-US" sz="800" dirty="0"/>
          </a:p>
          <a:p>
            <a:r>
              <a:rPr lang="en-US" sz="1200" dirty="0">
                <a:ea typeface="+mn-lt"/>
                <a:cs typeface="+mn-lt"/>
              </a:rPr>
              <a:t>Atlanta</a:t>
            </a:r>
          </a:p>
          <a:p>
            <a:r>
              <a:rPr lang="en-US" sz="1200" dirty="0">
                <a:ea typeface="+mn-lt"/>
                <a:cs typeface="+mn-lt"/>
              </a:rPr>
              <a:t>230 Peachtree Street NW</a:t>
            </a:r>
            <a:endParaRPr lang="en-US" sz="1200" dirty="0"/>
          </a:p>
          <a:p>
            <a:r>
              <a:rPr lang="en-US" sz="1200" dirty="0">
                <a:ea typeface="+mn-lt"/>
                <a:cs typeface="+mn-lt"/>
              </a:rPr>
              <a:t>Atlanta, GA 30303</a:t>
            </a:r>
            <a:endParaRPr lang="en-US" sz="1200" dirty="0"/>
          </a:p>
          <a:p>
            <a:r>
              <a:rPr lang="en-US" sz="1200" dirty="0">
                <a:ea typeface="+mn-lt"/>
                <a:cs typeface="+mn-lt"/>
              </a:rPr>
              <a:t>(p): 470-481-4700 | (f): 470-481-7400</a:t>
            </a:r>
            <a:endParaRPr lang="en-US" sz="1200" dirty="0"/>
          </a:p>
          <a:p>
            <a:r>
              <a:rPr lang="en-US" sz="1200" dirty="0">
                <a:ea typeface="+mn-lt"/>
                <a:cs typeface="+mn-lt"/>
                <a:hlinkClick r:id="rId6"/>
              </a:rPr>
              <a:t>atlanta@tahirih.org</a:t>
            </a:r>
            <a:endParaRPr lang="en-US" sz="1200" dirty="0"/>
          </a:p>
          <a:p>
            <a:endParaRPr lang="en-US" sz="800" dirty="0">
              <a:ea typeface="+mn-lt"/>
              <a:cs typeface="+mn-lt"/>
            </a:endParaRPr>
          </a:p>
          <a:p>
            <a:r>
              <a:rPr lang="en-US" sz="1200" dirty="0">
                <a:ea typeface="+mn-lt"/>
                <a:cs typeface="+mn-lt"/>
              </a:rPr>
              <a:t>Baltimore</a:t>
            </a:r>
          </a:p>
          <a:p>
            <a:r>
              <a:rPr lang="en-US" sz="1200" dirty="0">
                <a:ea typeface="+mn-lt"/>
                <a:cs typeface="+mn-lt"/>
              </a:rPr>
              <a:t>211 E. Lombard Street, Suite 307</a:t>
            </a:r>
          </a:p>
          <a:p>
            <a:r>
              <a:rPr lang="en-US" sz="1200" dirty="0">
                <a:ea typeface="+mn-lt"/>
                <a:cs typeface="+mn-lt"/>
              </a:rPr>
              <a:t>Baltimore, MD 21202</a:t>
            </a:r>
          </a:p>
          <a:p>
            <a:r>
              <a:rPr lang="en-US" sz="1200" dirty="0">
                <a:ea typeface="+mn-lt"/>
                <a:cs typeface="+mn-lt"/>
              </a:rPr>
              <a:t>(p) 410-999-1900 | (f) 410-630-7539</a:t>
            </a:r>
          </a:p>
          <a:p>
            <a:r>
              <a:rPr lang="en-US" sz="1200" dirty="0">
                <a:ea typeface="+mn-lt"/>
                <a:cs typeface="+mn-lt"/>
                <a:hlinkClick r:id="rId7"/>
              </a:rPr>
              <a:t>baltimore@tahirih.org</a:t>
            </a:r>
            <a:endParaRPr lang="en-US" sz="1200" dirty="0"/>
          </a:p>
          <a:p>
            <a:endParaRPr lang="en-US" sz="1200" dirty="0">
              <a:ea typeface="+mn-lt"/>
              <a:cs typeface="+mn-lt"/>
            </a:endParaRPr>
          </a:p>
          <a:p>
            <a:r>
              <a:rPr lang="en-US" sz="1200" dirty="0">
                <a:ea typeface="+mn-lt"/>
                <a:cs typeface="+mn-lt"/>
              </a:rPr>
              <a:t>Greater Washington, DC | National</a:t>
            </a:r>
          </a:p>
          <a:p>
            <a:r>
              <a:rPr lang="en-US" sz="1200" dirty="0">
                <a:ea typeface="+mn-lt"/>
                <a:cs typeface="+mn-lt"/>
              </a:rPr>
              <a:t>6400 Arlington Blvd., Suite 400</a:t>
            </a:r>
          </a:p>
          <a:p>
            <a:r>
              <a:rPr lang="en-US" sz="1200" dirty="0">
                <a:ea typeface="+mn-lt"/>
                <a:cs typeface="+mn-lt"/>
              </a:rPr>
              <a:t>Falls Church, VA 22042</a:t>
            </a:r>
          </a:p>
          <a:p>
            <a:r>
              <a:rPr lang="en-US" sz="1200" dirty="0">
                <a:ea typeface="+mn-lt"/>
                <a:cs typeface="+mn-lt"/>
              </a:rPr>
              <a:t>(p) 571-282-6161 | (f) 571-282-6162</a:t>
            </a:r>
          </a:p>
          <a:p>
            <a:r>
              <a:rPr lang="en-US" sz="1200" dirty="0">
                <a:ea typeface="+mn-lt"/>
                <a:cs typeface="+mn-lt"/>
                <a:hlinkClick r:id="rId8"/>
              </a:rPr>
              <a:t>greaterdc@tahirih.org</a:t>
            </a:r>
            <a:r>
              <a:rPr lang="en-US" sz="1200" dirty="0">
                <a:ea typeface="+mn-lt"/>
                <a:cs typeface="+mn-lt"/>
              </a:rPr>
              <a:t> | </a:t>
            </a:r>
            <a:r>
              <a:rPr lang="en-US" sz="1200" dirty="0">
                <a:ea typeface="+mn-lt"/>
                <a:cs typeface="+mn-lt"/>
                <a:hlinkClick r:id="rId9"/>
              </a:rPr>
              <a:t>justice@tahirih.org</a:t>
            </a:r>
            <a:endParaRPr lang="en-US" sz="1200" dirty="0"/>
          </a:p>
          <a:p>
            <a:endParaRPr lang="en-US" sz="1200" dirty="0"/>
          </a:p>
          <a:p>
            <a:endParaRPr lang="en-US" dirty="0"/>
          </a:p>
        </p:txBody>
      </p:sp>
      <p:sp>
        <p:nvSpPr>
          <p:cNvPr id="6" name="TextBox 5">
            <a:extLst>
              <a:ext uri="{FF2B5EF4-FFF2-40B4-BE49-F238E27FC236}">
                <a16:creationId xmlns:a16="http://schemas.microsoft.com/office/drawing/2014/main" id="{8BD4DFC6-F6AD-4C2B-B9A4-A5670E0E5400}"/>
              </a:ext>
            </a:extLst>
          </p:cNvPr>
          <p:cNvSpPr txBox="1"/>
          <p:nvPr/>
        </p:nvSpPr>
        <p:spPr>
          <a:xfrm>
            <a:off x="8670524" y="2492019"/>
            <a:ext cx="2743200"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Houston</a:t>
            </a:r>
            <a:endParaRPr lang="en-US" sz="1200" dirty="0">
              <a:ea typeface="+mn-lt"/>
              <a:cs typeface="+mn-lt"/>
            </a:endParaRPr>
          </a:p>
          <a:p>
            <a:r>
              <a:rPr lang="en-US" sz="1200" dirty="0"/>
              <a:t>1717 St. James Place, Suite 450</a:t>
            </a:r>
            <a:endParaRPr lang="en-US" sz="1200" dirty="0">
              <a:ea typeface="+mn-lt"/>
              <a:cs typeface="+mn-lt"/>
            </a:endParaRPr>
          </a:p>
          <a:p>
            <a:r>
              <a:rPr lang="en-US" sz="1200" dirty="0"/>
              <a:t>Houston, TX 77056</a:t>
            </a:r>
            <a:endParaRPr lang="en-US" sz="1200" dirty="0">
              <a:ea typeface="+mn-lt"/>
              <a:cs typeface="+mn-lt"/>
            </a:endParaRPr>
          </a:p>
          <a:p>
            <a:r>
              <a:rPr lang="en-US" sz="1200" dirty="0"/>
              <a:t>(p) 713-496-0100 | (f) 713-481-1793</a:t>
            </a:r>
            <a:endParaRPr lang="en-US" sz="1200" dirty="0">
              <a:ea typeface="+mn-lt"/>
              <a:cs typeface="+mn-lt"/>
            </a:endParaRPr>
          </a:p>
          <a:p>
            <a:r>
              <a:rPr lang="en-US" sz="1200" dirty="0">
                <a:hlinkClick r:id="rId10"/>
              </a:rPr>
              <a:t>houston@tahirih.org</a:t>
            </a:r>
            <a:endParaRPr lang="en-US" sz="1200" dirty="0">
              <a:ea typeface="+mn-lt"/>
              <a:cs typeface="+mn-lt"/>
            </a:endParaRPr>
          </a:p>
          <a:p>
            <a:endParaRPr lang="en-US" sz="1200" dirty="0"/>
          </a:p>
          <a:p>
            <a:r>
              <a:rPr lang="en-US" sz="1200" dirty="0"/>
              <a:t>San Francisco Bay Area</a:t>
            </a:r>
            <a:endParaRPr lang="en-US" sz="1200" dirty="0">
              <a:ea typeface="+mn-lt"/>
              <a:cs typeface="+mn-lt"/>
            </a:endParaRPr>
          </a:p>
          <a:p>
            <a:r>
              <a:rPr lang="en-US" sz="1200" dirty="0"/>
              <a:t>881 Sneath Lane, Suite 115</a:t>
            </a:r>
            <a:endParaRPr lang="en-US" sz="1200" dirty="0">
              <a:ea typeface="+mn-lt"/>
              <a:cs typeface="+mn-lt"/>
            </a:endParaRPr>
          </a:p>
          <a:p>
            <a:r>
              <a:rPr lang="en-US" sz="1200" dirty="0"/>
              <a:t>San Bruno, CA 94066</a:t>
            </a:r>
            <a:endParaRPr lang="en-US" sz="1200" dirty="0">
              <a:ea typeface="+mn-lt"/>
              <a:cs typeface="+mn-lt"/>
            </a:endParaRPr>
          </a:p>
          <a:p>
            <a:r>
              <a:rPr lang="en-US" sz="1200" dirty="0"/>
              <a:t>(p) 650-270-2100 | (f) 650-466-0006</a:t>
            </a:r>
            <a:endParaRPr lang="en-US" sz="1200" dirty="0">
              <a:ea typeface="+mn-lt"/>
              <a:cs typeface="+mn-lt"/>
            </a:endParaRPr>
          </a:p>
          <a:p>
            <a:pPr algn="l"/>
            <a:r>
              <a:rPr lang="en-US" sz="1200" dirty="0">
                <a:hlinkClick r:id="rId11"/>
              </a:rPr>
              <a:t>SFBayArea@tahirih.org</a:t>
            </a:r>
            <a:endParaRPr lang="en-US" sz="1200" dirty="0"/>
          </a:p>
        </p:txBody>
      </p:sp>
    </p:spTree>
    <p:extLst>
      <p:ext uri="{BB962C8B-B14F-4D97-AF65-F5344CB8AC3E}">
        <p14:creationId xmlns:p14="http://schemas.microsoft.com/office/powerpoint/2010/main" val="280467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A5B"/>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080949"/>
            <a:ext cx="1400175" cy="517782"/>
          </a:xfrm>
          <a:prstGeom prst="rect">
            <a:avLst/>
          </a:prstGeom>
        </p:spPr>
      </p:pic>
      <p:sp>
        <p:nvSpPr>
          <p:cNvPr id="12" name="Rectangle 11"/>
          <p:cNvSpPr/>
          <p:nvPr/>
        </p:nvSpPr>
        <p:spPr>
          <a:xfrm>
            <a:off x="549487" y="2890391"/>
            <a:ext cx="11093025" cy="1077218"/>
          </a:xfrm>
          <a:prstGeom prst="rect">
            <a:avLst/>
          </a:prstGeom>
        </p:spPr>
        <p:txBody>
          <a:bodyPr wrap="square">
            <a:spAutoFit/>
          </a:bodyP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8000" b="0" i="0" u="none" strike="noStrike" kern="1200" cap="none" spc="0" normalizeH="0" baseline="0" noProof="0">
                <a:ln>
                  <a:noFill/>
                </a:ln>
                <a:solidFill>
                  <a:srgbClr val="8FC2E2"/>
                </a:solidFill>
                <a:effectLst/>
                <a:uLnTx/>
                <a:uFillTx/>
                <a:latin typeface="Franklin Gothic Demi Cond" panose="020B0706030402020204" pitchFamily="34" charset="0"/>
                <a:ea typeface="+mn-ea"/>
                <a:cs typeface="+mn-cs"/>
              </a:rPr>
              <a:t>LEGAL UPDATES</a:t>
            </a:r>
          </a:p>
        </p:txBody>
      </p:sp>
    </p:spTree>
    <p:extLst>
      <p:ext uri="{BB962C8B-B14F-4D97-AF65-F5344CB8AC3E}">
        <p14:creationId xmlns:p14="http://schemas.microsoft.com/office/powerpoint/2010/main" val="224087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sz="7000" b="0" i="1" u="none" strike="noStrike" kern="1200" cap="none" spc="0" normalizeH="0" baseline="0" noProof="0" dirty="0">
                <a:ln>
                  <a:noFill/>
                </a:ln>
                <a:solidFill>
                  <a:prstClr val="white"/>
                </a:solidFill>
                <a:effectLst/>
                <a:uLnTx/>
                <a:uFillTx/>
                <a:latin typeface="Bodoni MT"/>
                <a:ea typeface="+mn-ea"/>
                <a:cs typeface="+mn-cs"/>
              </a:rPr>
              <a:t>Status of Major Policies</a:t>
            </a:r>
            <a:endParaRPr kumimoji="0" lang="en-US" sz="70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6" name="Rectangle 15">
            <a:extLst>
              <a:ext uri="{FF2B5EF4-FFF2-40B4-BE49-F238E27FC236}">
                <a16:creationId xmlns:a16="http://schemas.microsoft.com/office/drawing/2014/main" id="{1F921417-CCBD-4998-AC43-F31559EDF316}"/>
              </a:ext>
            </a:extLst>
          </p:cNvPr>
          <p:cNvSpPr/>
          <p:nvPr/>
        </p:nvSpPr>
        <p:spPr>
          <a:xfrm>
            <a:off x="1590335" y="1793518"/>
            <a:ext cx="9011330" cy="4031706"/>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27729" y="2130877"/>
            <a:ext cx="8332536" cy="3628649"/>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srgbClr val="474236"/>
                </a:solidFill>
                <a:effectLst/>
                <a:uLnTx/>
                <a:uFillTx/>
                <a:latin typeface="Franklin Gothic Book"/>
                <a:ea typeface="+mn-ea"/>
                <a:cs typeface="+mn-cs"/>
              </a:rPr>
              <a:t>Eviction moratorium</a:t>
            </a:r>
            <a:r>
              <a:rPr kumimoji="0" lang="en-US" sz="2400" b="0" i="0" u="none" strike="noStrike" kern="1200" cap="none" spc="0" normalizeH="0" baseline="0" noProof="0" dirty="0">
                <a:ln>
                  <a:noFill/>
                </a:ln>
                <a:solidFill>
                  <a:srgbClr val="474236"/>
                </a:solidFill>
                <a:effectLst/>
                <a:uLnTx/>
                <a:uFillTx/>
                <a:latin typeface="Franklin Gothic Book"/>
                <a:ea typeface="+mn-ea"/>
                <a:cs typeface="+mn-cs"/>
              </a:rPr>
              <a:t>: Ended 7/31, renewed in altered form on 8/3, runs through 10/3. Must attest that live in county with high or substantial rates of community transmission of COVID-19</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srgbClr val="474236"/>
                </a:solidFill>
                <a:effectLst/>
                <a:uLnTx/>
                <a:uFillTx/>
                <a:latin typeface="Franklin Gothic Book"/>
                <a:ea typeface="+mn-ea"/>
                <a:cs typeface="+mn-cs"/>
              </a:rPr>
              <a:t>Texas issued EO </a:t>
            </a:r>
            <a:r>
              <a:rPr kumimoji="0" lang="en-US" sz="2400" b="0" i="0" u="none" strike="noStrike" kern="1200" cap="none" spc="0" normalizeH="0" baseline="0" noProof="0" dirty="0">
                <a:ln>
                  <a:noFill/>
                </a:ln>
                <a:solidFill>
                  <a:srgbClr val="474236"/>
                </a:solidFill>
                <a:effectLst/>
                <a:uLnTx/>
                <a:uFillTx/>
                <a:latin typeface="Franklin Gothic Book"/>
                <a:ea typeface="+mn-ea"/>
                <a:cs typeface="+mn-cs"/>
              </a:rPr>
              <a:t>preventing transport of many undocumented people, but district court issued TRO</a:t>
            </a:r>
            <a:endParaRPr kumimoji="0" lang="en-US" sz="2400" b="0" i="1" u="none" strike="noStrike" kern="1200" cap="none" spc="0" normalizeH="0" baseline="0" noProof="0" dirty="0">
              <a:ln>
                <a:noFill/>
              </a:ln>
              <a:solidFill>
                <a:srgbClr val="474236"/>
              </a:solidFill>
              <a:effectLst/>
              <a:uLnTx/>
              <a:uFillTx/>
              <a:latin typeface="Franklin Gothic Book"/>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srgbClr val="474236"/>
                </a:solidFill>
                <a:effectLst/>
                <a:uLnTx/>
                <a:uFillTx/>
                <a:latin typeface="Franklin Gothic Book"/>
                <a:ea typeface="+mn-ea"/>
                <a:cs typeface="+mn-cs"/>
              </a:rPr>
              <a:t>DACA </a:t>
            </a:r>
            <a:r>
              <a:rPr kumimoji="0" lang="en-US" sz="2400" b="0" i="0" u="none" strike="noStrike" kern="1200" cap="none" spc="0" normalizeH="0" baseline="0" noProof="0" dirty="0">
                <a:ln>
                  <a:noFill/>
                </a:ln>
                <a:solidFill>
                  <a:srgbClr val="474236"/>
                </a:solidFill>
                <a:effectLst/>
                <a:uLnTx/>
                <a:uFillTx/>
                <a:latin typeface="Franklin Gothic Book"/>
                <a:ea typeface="+mn-ea"/>
                <a:cs typeface="+mn-cs"/>
              </a:rPr>
              <a:t>held illegal by district court; new enrollments stopped </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Remain-in-Mexico </a:t>
            </a:r>
            <a:r>
              <a:rPr kumimoji="0" lang="en-US" sz="24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held mandatory by district court, order stayed until 8/20</a:t>
            </a:r>
            <a:endParaRPr kumimoji="0" lang="en-US" sz="2400" b="0" i="1"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1"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9064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Latest Updates |</a:t>
            </a:r>
            <a:r>
              <a:rPr kumimoji="0" lang="en-US" sz="1800" b="0" i="0" u="none" strike="noStrike" kern="1200" cap="none" spc="0" normalizeH="0" baseline="0" noProof="0" dirty="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32376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sz="7000" b="0" i="1" u="none" strike="noStrike" kern="1200" cap="none" spc="0" normalizeH="0" baseline="0" noProof="0" dirty="0">
                <a:ln>
                  <a:noFill/>
                </a:ln>
                <a:solidFill>
                  <a:prstClr val="white"/>
                </a:solidFill>
                <a:effectLst/>
                <a:uLnTx/>
                <a:uFillTx/>
                <a:latin typeface="Bodoni MT"/>
                <a:ea typeface="+mn-ea"/>
                <a:cs typeface="+mn-cs"/>
              </a:rPr>
              <a:t>New Policies: ICE</a:t>
            </a:r>
            <a:endParaRPr kumimoji="0" lang="en-US" sz="70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6" name="Rectangle 15">
            <a:extLst>
              <a:ext uri="{FF2B5EF4-FFF2-40B4-BE49-F238E27FC236}">
                <a16:creationId xmlns:a16="http://schemas.microsoft.com/office/drawing/2014/main" id="{1F921417-CCBD-4998-AC43-F31559EDF316}"/>
              </a:ext>
            </a:extLst>
          </p:cNvPr>
          <p:cNvSpPr/>
          <p:nvPr/>
        </p:nvSpPr>
        <p:spPr>
          <a:xfrm>
            <a:off x="1538416" y="1692740"/>
            <a:ext cx="9011330" cy="4390195"/>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27729" y="1918124"/>
            <a:ext cx="8332536"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00438F"/>
                </a:solidFill>
                <a:effectLst/>
                <a:uLnTx/>
                <a:uFillTx/>
                <a:latin typeface="Franklin Gothic Book"/>
                <a:ea typeface="+mn-ea"/>
                <a:cs typeface="+mn-cs"/>
                <a:hlinkClick r:id="rId4"/>
              </a:rPr>
              <a:t>Using a Victim-Centered Approach with Noncitizen Crime Victims</a:t>
            </a:r>
            <a:endParaRPr kumimoji="0" lang="en-US" sz="22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Absent “exceptional circumstances,” no civil immigration enforcement actions against beneficiaries of, or applicants for, Ts, Us, VAWA relief, or SIJ status</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Exceptions are for “national security concerns” and “articulable risk of death, violence, or physical harm to any person.” Also authorizes enforcement for criminal activity not connected to victimization</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Requires ICE ERO to research beneficiary/applicant status, ask USCIS to expedite adjudications for detained people ICE cannot or will not release, stay removals in most circumstances, work with OPLA re: PD</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Status as crime victim must be taken into account in enforcement decisions for non-applicants; duty to look for evidence of victim status; to consider fraud or coercion in connection with trafficking &amp; possibility of charges brought by abusers</a:t>
            </a:r>
          </a:p>
          <a:p>
            <a:pPr marL="457200" marR="0" lvl="1"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457200" marR="0" lvl="1"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Memo on Pregnancy</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1"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9064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Latest Updates |</a:t>
            </a:r>
            <a:r>
              <a:rPr kumimoji="0" lang="en-US" sz="1800" b="0" i="0" u="none" strike="noStrike" kern="1200" cap="none" spc="0" normalizeH="0" baseline="0" noProof="0" dirty="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223730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sz="7000" b="0" i="1" u="none" strike="noStrike" kern="1200" cap="none" spc="0" normalizeH="0" baseline="0" noProof="0" dirty="0">
                <a:ln>
                  <a:noFill/>
                </a:ln>
                <a:solidFill>
                  <a:prstClr val="white"/>
                </a:solidFill>
                <a:effectLst/>
                <a:uLnTx/>
                <a:uFillTx/>
                <a:latin typeface="Bodoni MT"/>
                <a:ea typeface="+mn-ea"/>
                <a:cs typeface="+mn-cs"/>
              </a:rPr>
              <a:t>New Policies: ICE</a:t>
            </a:r>
            <a:endParaRPr kumimoji="0" lang="en-US" sz="70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6" name="Rectangle 15">
            <a:extLst>
              <a:ext uri="{FF2B5EF4-FFF2-40B4-BE49-F238E27FC236}">
                <a16:creationId xmlns:a16="http://schemas.microsoft.com/office/drawing/2014/main" id="{1F921417-CCBD-4998-AC43-F31559EDF316}"/>
              </a:ext>
            </a:extLst>
          </p:cNvPr>
          <p:cNvSpPr/>
          <p:nvPr/>
        </p:nvSpPr>
        <p:spPr>
          <a:xfrm>
            <a:off x="1538416" y="1692740"/>
            <a:ext cx="9011330" cy="4390195"/>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27729" y="1918124"/>
            <a:ext cx="8332536"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00438F"/>
                </a:solidFill>
                <a:effectLst/>
                <a:uLnTx/>
                <a:uFillTx/>
                <a:latin typeface="Franklin Gothic Book"/>
                <a:ea typeface="+mn-ea"/>
                <a:cs typeface="+mn-cs"/>
                <a:hlinkClick r:id="rId4"/>
              </a:rPr>
              <a:t>Identification and Monitoring of Pregnant, Postpartum, or Nursing Individuals</a:t>
            </a:r>
            <a:endParaRPr kumimoji="0" lang="en-US" sz="2200" b="1" i="0" u="none" strike="noStrike" kern="1200" cap="none" spc="0" normalizeH="0" baseline="0" noProof="0" dirty="0">
              <a:ln>
                <a:noFill/>
              </a:ln>
              <a:solidFill>
                <a:srgbClr val="00438F"/>
              </a:solidFill>
              <a:effectLst/>
              <a:uLnTx/>
              <a:uFillTx/>
              <a:latin typeface="Franklin Gothic Book"/>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Generally, no detention of pregnant, postpartum, or nursing people</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Exceptions: National security; imminent risk of death, violence, or physical harm to any individual; “temporary placements into family staging centers”</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Limits on use of restraints</a:t>
            </a:r>
          </a:p>
          <a:p>
            <a:pPr marL="1143000" marR="0" lvl="2"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Pregnant people: medical necessity, imminent risk of harm to self or others, immediate and credible risk of escape that cannot be otherwise addressed</a:t>
            </a:r>
          </a:p>
          <a:p>
            <a:pPr marL="1143000" marR="0" lvl="2"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Never in active labor or delivery</a:t>
            </a:r>
          </a:p>
          <a:p>
            <a:pPr marL="914400" marR="0" lvl="2"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1143000" marR="0" lvl="2"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200" b="0" i="1"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9064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Latest Updates |</a:t>
            </a:r>
            <a:r>
              <a:rPr kumimoji="0" lang="en-US" sz="1800" b="0" i="0" u="none" strike="noStrike" kern="1200" cap="none" spc="0" normalizeH="0" baseline="0" noProof="0" dirty="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41860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sz="7000" b="0" i="1" u="none" strike="noStrike" kern="1200" cap="none" spc="0" normalizeH="0" baseline="0" noProof="0" dirty="0">
                <a:ln>
                  <a:noFill/>
                </a:ln>
                <a:solidFill>
                  <a:prstClr val="white"/>
                </a:solidFill>
                <a:effectLst/>
                <a:uLnTx/>
                <a:uFillTx/>
                <a:latin typeface="Bodoni MT"/>
                <a:ea typeface="+mn-ea"/>
                <a:cs typeface="+mn-cs"/>
              </a:rPr>
              <a:t>New Policies: USCIS</a:t>
            </a:r>
            <a:endParaRPr kumimoji="0" lang="en-US" sz="70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6" name="Rectangle 15">
            <a:extLst>
              <a:ext uri="{FF2B5EF4-FFF2-40B4-BE49-F238E27FC236}">
                <a16:creationId xmlns:a16="http://schemas.microsoft.com/office/drawing/2014/main" id="{1F921417-CCBD-4998-AC43-F31559EDF316}"/>
              </a:ext>
            </a:extLst>
          </p:cNvPr>
          <p:cNvSpPr/>
          <p:nvPr/>
        </p:nvSpPr>
        <p:spPr>
          <a:xfrm>
            <a:off x="1538416" y="1692740"/>
            <a:ext cx="9011330" cy="4390195"/>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27729" y="1918124"/>
            <a:ext cx="8332536"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438F"/>
                </a:solidFill>
                <a:effectLst/>
                <a:uLnTx/>
                <a:uFillTx/>
                <a:latin typeface="Franklin Gothic Book"/>
                <a:ea typeface="+mn-ea"/>
                <a:cs typeface="+mn-cs"/>
              </a:rPr>
              <a:t>Settlement in </a:t>
            </a:r>
            <a:r>
              <a:rPr kumimoji="0" lang="en-US" sz="2000" b="1" i="1" u="none" strike="noStrike" kern="1200" cap="none" spc="0" normalizeH="0" baseline="0" noProof="0" dirty="0">
                <a:ln>
                  <a:noFill/>
                </a:ln>
                <a:solidFill>
                  <a:srgbClr val="00438F"/>
                </a:solidFill>
                <a:effectLst/>
                <a:uLnTx/>
                <a:uFillTx/>
                <a:latin typeface="Franklin Gothic Book"/>
                <a:ea typeface="+mn-ea"/>
                <a:cs typeface="+mn-cs"/>
              </a:rPr>
              <a:t>Vangala v. USCIS </a:t>
            </a:r>
            <a:r>
              <a:rPr kumimoji="0" lang="en-US" sz="2000" b="1" i="0" u="none" strike="noStrike" kern="1200" cap="none" spc="0" normalizeH="0" baseline="0" noProof="0" dirty="0">
                <a:ln>
                  <a:noFill/>
                </a:ln>
                <a:solidFill>
                  <a:srgbClr val="00438F"/>
                </a:solidFill>
                <a:effectLst/>
                <a:uLnTx/>
                <a:uFillTx/>
                <a:latin typeface="Franklin Gothic Book"/>
                <a:ea typeface="+mn-ea"/>
                <a:cs typeface="+mn-cs"/>
              </a:rPr>
              <a:t>re: Blank Spaces Policy</a:t>
            </a:r>
            <a:endParaRPr kumimoji="0" lang="en-US" sz="2000" b="0" i="0" u="none" strike="noStrike" kern="1200" cap="none" spc="0" normalizeH="0" baseline="0" noProof="0" dirty="0">
              <a:ln>
                <a:noFill/>
              </a:ln>
              <a:solidFill>
                <a:srgbClr val="474236"/>
              </a:solidFill>
              <a:effectLst/>
              <a:uLnTx/>
              <a:uFillTx/>
              <a:latin typeface="Franklin Gothic Book"/>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Policy had been applied to reject asylum applications, U-visa applications and associated ancillary forms, starting 10/7/19</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Refiled applications will be treated as filed on the initial, pre-rejection filing date</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If </a:t>
            </a:r>
            <a:r>
              <a:rPr kumimoji="0" lang="en-US" sz="2000" b="0" i="1"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have not yet refiled</a:t>
            </a:r>
            <a:r>
              <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 do so before 7/20/22, using form &amp; fee applicable at time of initial filing, and provide proof of earlier rejection (USCIS statement that rejected b/c of blank-space policy, rejection notice, sworn statement from applicant/legal advocate, delivery confirmation receipt)</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If </a:t>
            </a:r>
            <a:r>
              <a:rPr kumimoji="0" lang="en-US" sz="2000" b="0" i="1"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already refiled</a:t>
            </a:r>
            <a:r>
              <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 provide receipt number for resubmitted request &amp; same proof of earlier rejection by 7/20/22</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Details/addresses at https://immigrationlitigation.org/wp-content/uploads/2021/08/Vangala-Settlement-FAQ-8.6.21.final_.pdf</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1"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9064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Latest Updates |</a:t>
            </a:r>
            <a:r>
              <a:rPr kumimoji="0" lang="en-US" sz="1800" b="0" i="0" u="none" strike="noStrike" kern="1200" cap="none" spc="0" normalizeH="0" baseline="0" noProof="0" dirty="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2705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sz="7000" b="0" i="1" u="none" strike="noStrike" kern="1200" cap="none" spc="0" normalizeH="0" baseline="0" noProof="0" dirty="0">
                <a:ln>
                  <a:noFill/>
                </a:ln>
                <a:solidFill>
                  <a:prstClr val="white"/>
                </a:solidFill>
                <a:effectLst/>
                <a:uLnTx/>
                <a:uFillTx/>
                <a:latin typeface="Bodoni MT"/>
                <a:ea typeface="+mn-ea"/>
                <a:cs typeface="+mn-cs"/>
              </a:rPr>
              <a:t>Case Updates: Attorney General</a:t>
            </a:r>
            <a:endParaRPr kumimoji="0" lang="en-US" sz="70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6" name="Rectangle 15">
            <a:extLst>
              <a:ext uri="{FF2B5EF4-FFF2-40B4-BE49-F238E27FC236}">
                <a16:creationId xmlns:a16="http://schemas.microsoft.com/office/drawing/2014/main" id="{1F921417-CCBD-4998-AC43-F31559EDF316}"/>
              </a:ext>
            </a:extLst>
          </p:cNvPr>
          <p:cNvSpPr/>
          <p:nvPr/>
        </p:nvSpPr>
        <p:spPr>
          <a:xfrm>
            <a:off x="1590335" y="2043281"/>
            <a:ext cx="9011330" cy="3593948"/>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94965"/>
            <a:ext cx="8332536"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kumimoji="0" lang="en-US" sz="2800" b="1" i="1" u="none" strike="noStrike" kern="1200" cap="none" spc="0" normalizeH="0" baseline="0" noProof="0" dirty="0">
                <a:ln>
                  <a:noFill/>
                </a:ln>
                <a:solidFill>
                  <a:srgbClr val="00438F"/>
                </a:solidFill>
                <a:effectLst/>
                <a:uLnTx/>
                <a:uFillTx/>
                <a:latin typeface="Franklin Gothic Book"/>
                <a:ea typeface="+mn-ea"/>
                <a:cs typeface="+mn-cs"/>
              </a:rPr>
              <a:t>Matter of Cruz-Valdez</a:t>
            </a:r>
            <a:r>
              <a:rPr kumimoji="0" lang="en-US" sz="2800" b="1" i="0" u="none" strike="noStrike" kern="1200" cap="none" spc="0" normalizeH="0" baseline="0" noProof="0" dirty="0">
                <a:ln>
                  <a:noFill/>
                </a:ln>
                <a:solidFill>
                  <a:srgbClr val="00438F"/>
                </a:solidFill>
                <a:effectLst/>
                <a:uLnTx/>
                <a:uFillTx/>
                <a:latin typeface="Franklin Gothic Book"/>
                <a:ea typeface="+mn-ea"/>
                <a:cs typeface="+mn-cs"/>
              </a:rPr>
              <a:t>, 28 I&amp;N Dec. 326 (AG 2021)</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Overrules </a:t>
            </a:r>
            <a:r>
              <a:rPr kumimoji="0" lang="en-US" sz="2000" b="0" i="1"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Matter of Castro-Tum</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Admin closure again available and governed by </a:t>
            </a:r>
            <a:r>
              <a:rPr kumimoji="0" lang="en-US" sz="2000" b="0" i="1"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Matter of Avetisyan</a:t>
            </a:r>
            <a:r>
              <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 25 I&amp;N Dec. 688 (BIA 2012) and </a:t>
            </a:r>
            <a:r>
              <a:rPr kumimoji="0" lang="en-US" sz="2000" b="0" i="1"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Matter of W-Y-U-</a:t>
            </a:r>
            <a:r>
              <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 27 I&amp;N Dec. 17 (BIA 2017)</a:t>
            </a:r>
            <a:endParaRPr kumimoji="0" lang="en-US" sz="2000" b="0" i="0" u="none" strike="noStrike" kern="1200" cap="none" spc="0" normalizeH="0" baseline="0" noProof="0" dirty="0">
              <a:ln>
                <a:noFill/>
              </a:ln>
              <a:solidFill>
                <a:srgbClr val="7F283F"/>
              </a:solidFill>
              <a:effectLst/>
              <a:uLnTx/>
              <a:uFillTx/>
              <a:latin typeface="Franklin Gothic Book"/>
              <a:ea typeface="+mn-ea"/>
              <a:cs typeface="+mn-cs"/>
            </a:endParaRPr>
          </a:p>
          <a:p>
            <a:pPr marL="457200" marR="0" lvl="1"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kumimoji="0" lang="en-US" sz="2800" b="1" i="1" u="none" strike="noStrike" kern="1200" cap="none" spc="0" normalizeH="0" baseline="0" noProof="0" dirty="0">
                <a:ln>
                  <a:noFill/>
                </a:ln>
                <a:solidFill>
                  <a:srgbClr val="00438F"/>
                </a:solidFill>
                <a:effectLst/>
                <a:uLnTx/>
                <a:uFillTx/>
                <a:latin typeface="Franklin Gothic Book"/>
                <a:ea typeface="+mn-ea"/>
                <a:cs typeface="+mn-cs"/>
              </a:rPr>
              <a:t>Matter of A-C-A-A-</a:t>
            </a:r>
            <a:r>
              <a:rPr kumimoji="0" lang="en-US" sz="2800" b="1" i="0" u="none" strike="noStrike" kern="1200" cap="none" spc="0" normalizeH="0" baseline="0" noProof="0" dirty="0">
                <a:ln>
                  <a:noFill/>
                </a:ln>
                <a:solidFill>
                  <a:srgbClr val="00438F"/>
                </a:solidFill>
                <a:effectLst/>
                <a:uLnTx/>
                <a:uFillTx/>
                <a:latin typeface="Franklin Gothic Book"/>
                <a:ea typeface="+mn-ea"/>
                <a:cs typeface="+mn-cs"/>
              </a:rPr>
              <a:t>, 28 I&amp;N Dec. 351 (AG 2021)</a:t>
            </a:r>
          </a:p>
          <a:p>
            <a:pPr marL="685800" marR="0" lvl="1" indent="-2286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Overrules earlier AG decision in same case</a:t>
            </a:r>
          </a:p>
          <a:p>
            <a:pPr marL="685800" marR="0" lvl="1" indent="-2286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IJs, BIA may rely on party stipulations</a:t>
            </a:r>
          </a:p>
          <a:p>
            <a:pPr marL="685800" marR="0" lvl="1" indent="-2286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Need not brief </a:t>
            </a:r>
            <a:r>
              <a:rPr kumimoji="0" lang="en-US" sz="2000" b="0" i="1"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every </a:t>
            </a:r>
            <a:r>
              <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issue at the BIA</a:t>
            </a:r>
            <a:endParaRPr kumimoji="0" lang="en-US" sz="2000" b="0" i="1"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9064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Latest Updates |</a:t>
            </a:r>
            <a:r>
              <a:rPr kumimoji="0" lang="en-US" sz="1800" b="0" i="0" u="none" strike="noStrike" kern="1200" cap="none" spc="0" normalizeH="0" baseline="0" noProof="0" dirty="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106131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Tahirih Slideshow Colors">
      <a:dk1>
        <a:srgbClr val="002A5B"/>
      </a:dk1>
      <a:lt1>
        <a:sysClr val="window" lastClr="FFFFFF"/>
      </a:lt1>
      <a:dk2>
        <a:srgbClr val="F05E48"/>
      </a:dk2>
      <a:lt2>
        <a:srgbClr val="EDE6DA"/>
      </a:lt2>
      <a:accent1>
        <a:srgbClr val="514672"/>
      </a:accent1>
      <a:accent2>
        <a:srgbClr val="C7C64C"/>
      </a:accent2>
      <a:accent3>
        <a:srgbClr val="44AC86"/>
      </a:accent3>
      <a:accent4>
        <a:srgbClr val="474236"/>
      </a:accent4>
      <a:accent5>
        <a:srgbClr val="6D9FCB"/>
      </a:accent5>
      <a:accent6>
        <a:srgbClr val="7F283F"/>
      </a:accent6>
      <a:hlink>
        <a:srgbClr val="00438F"/>
      </a:hlink>
      <a:folHlink>
        <a:srgbClr val="00438F"/>
      </a:folHlink>
    </a:clrScheme>
    <a:fontScheme name="Tahirih Brand Fonts">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F5BEEF5-C223-4F51-B560-A56D541CC1DB}">
  <we:reference id="wa200000729" version="3.6.75.0" store="en-US" storeType="OMEX"/>
  <we:alternateReferences>
    <we:reference id="wa200000729" version="3.6.75.0" store="WA20000072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571CCD5A43084ABC33B2DF7D0C9D32" ma:contentTypeVersion="12" ma:contentTypeDescription="Create a new document." ma:contentTypeScope="" ma:versionID="0670dd88178589b58afd7cf7a688b6e4">
  <xsd:schema xmlns:xsd="http://www.w3.org/2001/XMLSchema" xmlns:xs="http://www.w3.org/2001/XMLSchema" xmlns:p="http://schemas.microsoft.com/office/2006/metadata/properties" xmlns:ns3="cf8bf83f-8602-4e6b-a4df-cda694df5a01" xmlns:ns4="576b6606-1605-40e2-b5da-3eaf422790df" targetNamespace="http://schemas.microsoft.com/office/2006/metadata/properties" ma:root="true" ma:fieldsID="33b40e3ecdf5950e71aa54c8a7173ebc" ns3:_="" ns4:_="">
    <xsd:import namespace="cf8bf83f-8602-4e6b-a4df-cda694df5a01"/>
    <xsd:import namespace="576b6606-1605-40e2-b5da-3eaf422790d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8bf83f-8602-4e6b-a4df-cda694df5a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6b6606-1605-40e2-b5da-3eaf422790d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58FEAE-44E3-45EB-9D41-69A0EDE867E5}">
  <ds:schemaRefs>
    <ds:schemaRef ds:uri="http://schemas.microsoft.com/sharepoint/v3/contenttype/forms"/>
  </ds:schemaRefs>
</ds:datastoreItem>
</file>

<file path=customXml/itemProps2.xml><?xml version="1.0" encoding="utf-8"?>
<ds:datastoreItem xmlns:ds="http://schemas.openxmlformats.org/officeDocument/2006/customXml" ds:itemID="{7423EDDB-5978-447D-80A1-B76A91AC460A}">
  <ds:schemaRefs>
    <ds:schemaRef ds:uri="576b6606-1605-40e2-b5da-3eaf422790df"/>
    <ds:schemaRef ds:uri="cf8bf83f-8602-4e6b-a4df-cda694df5a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BCFA420-BBA8-444F-BF25-360695AC6403}">
  <ds:schemaRefs>
    <ds:schemaRef ds:uri="http://schemas.microsoft.com/office/2006/documentManagement/types"/>
    <ds:schemaRef ds:uri="http://purl.org/dc/elements/1.1/"/>
    <ds:schemaRef ds:uri="http://schemas.microsoft.com/office/2006/metadata/properties"/>
    <ds:schemaRef ds:uri="http://purl.org/dc/terms/"/>
    <ds:schemaRef ds:uri="576b6606-1605-40e2-b5da-3eaf422790df"/>
    <ds:schemaRef ds:uri="http://schemas.openxmlformats.org/package/2006/metadata/core-properties"/>
    <ds:schemaRef ds:uri="http://purl.org/dc/dcmitype/"/>
    <ds:schemaRef ds:uri="http://schemas.microsoft.com/office/infopath/2007/PartnerControls"/>
    <ds:schemaRef ds:uri="cf8bf83f-8602-4e6b-a4df-cda694df5a0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1058</TotalTime>
  <Words>3122</Words>
  <Application>Microsoft Office PowerPoint</Application>
  <PresentationFormat>Widescreen</PresentationFormat>
  <Paragraphs>363</Paragraphs>
  <Slides>32</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Bodoni MT</vt:lpstr>
      <vt:lpstr>Calibri</vt:lpstr>
      <vt:lpstr>Franklin Gothic Book</vt:lpstr>
      <vt:lpstr>Franklin Gothic Demi</vt:lpstr>
      <vt:lpstr>Franklin Gothic Demi Cond</vt:lpstr>
      <vt:lpstr>Franklin Gothic Medium</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Intermediate Issues in T-Visa Applications</vt:lpstr>
      <vt:lpstr>Human Trafficking and T-Visa Eligibility Refresher</vt:lpstr>
      <vt:lpstr>Human Trafficking and T-Visa Eligibility Refresher</vt:lpstr>
      <vt:lpstr>Unpacking “Present on Account of” Trafficking</vt:lpstr>
      <vt:lpstr>Unpacking “Present on Account of” Trafficking</vt:lpstr>
      <vt:lpstr>Unpacking “Present on Account of” Trafficking</vt:lpstr>
      <vt:lpstr>Law Enforcement Reporting/ Assistance Requirement</vt:lpstr>
      <vt:lpstr>Waivers of Inadmissibility</vt:lpstr>
      <vt:lpstr>Waivers of Inadmissibility</vt:lpstr>
      <vt:lpstr>T-Visa Benefits Refresher</vt:lpstr>
      <vt:lpstr>T-Visa Derivative Applicants</vt:lpstr>
      <vt:lpstr>T-Visa Derivative Applicants</vt:lpstr>
      <vt:lpstr>T-Visa Derivative Applicants</vt:lpstr>
      <vt:lpstr>Unpacking “Present Danger of Retaliation” for T-4, T-5, T-6 Derivatives</vt:lpstr>
      <vt:lpstr>Unpacking “Present Danger of Retaliation” for T-4, T-5, T-6 Derivatives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Kylie Walker</dc:creator>
  <cp:lastModifiedBy>Adilene Nunez Huang</cp:lastModifiedBy>
  <cp:revision>31</cp:revision>
  <cp:lastPrinted>2021-08-18T16:53:10Z</cp:lastPrinted>
  <dcterms:created xsi:type="dcterms:W3CDTF">2019-05-23T17:31:10Z</dcterms:created>
  <dcterms:modified xsi:type="dcterms:W3CDTF">2021-08-18T18:52:56Z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0x0101009C571CCD5A43084ABC33B2DF7D0C9D32</vt:lpwstr>
  </property>
</Properties>
</file>