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541" r:id="rId5"/>
    <p:sldId id="542" r:id="rId6"/>
    <p:sldId id="397" r:id="rId7"/>
    <p:sldId id="547" r:id="rId8"/>
    <p:sldId id="517" r:id="rId9"/>
    <p:sldId id="543" r:id="rId10"/>
    <p:sldId id="538" r:id="rId11"/>
    <p:sldId id="539" r:id="rId12"/>
    <p:sldId id="540" r:id="rId13"/>
    <p:sldId id="536" r:id="rId14"/>
    <p:sldId id="537" r:id="rId15"/>
    <p:sldId id="256" r:id="rId16"/>
    <p:sldId id="544" r:id="rId17"/>
    <p:sldId id="412" r:id="rId18"/>
    <p:sldId id="440" r:id="rId19"/>
    <p:sldId id="434" r:id="rId20"/>
    <p:sldId id="428" r:id="rId21"/>
    <p:sldId id="424" r:id="rId22"/>
    <p:sldId id="431" r:id="rId23"/>
    <p:sldId id="432" r:id="rId24"/>
    <p:sldId id="433" r:id="rId25"/>
    <p:sldId id="435" r:id="rId26"/>
    <p:sldId id="413" r:id="rId27"/>
    <p:sldId id="442" r:id="rId28"/>
    <p:sldId id="443" r:id="rId29"/>
    <p:sldId id="423" r:id="rId30"/>
    <p:sldId id="407" r:id="rId31"/>
    <p:sldId id="399" r:id="rId32"/>
    <p:sldId id="445" r:id="rId33"/>
    <p:sldId id="426" r:id="rId34"/>
    <p:sldId id="446" r:id="rId35"/>
    <p:sldId id="430" r:id="rId36"/>
    <p:sldId id="404" r:id="rId37"/>
    <p:sldId id="546" r:id="rId38"/>
    <p:sldId id="54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Lopez" initials="AL" lastIdx="1" clrIdx="0">
    <p:extLst>
      <p:ext uri="{19B8F6BF-5375-455C-9EA6-DF929625EA0E}">
        <p15:presenceInfo xmlns:p15="http://schemas.microsoft.com/office/powerpoint/2012/main" userId="S::adrianal@tahirih.org::152a4b0b-b0b9-4e11-8fae-45d6c0acd3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25F"/>
    <a:srgbClr val="002E5D"/>
    <a:srgbClr val="92C1E9"/>
    <a:srgbClr val="EABEDB"/>
    <a:srgbClr val="E6A65D"/>
    <a:srgbClr val="382F2D"/>
    <a:srgbClr val="DBD5CD"/>
    <a:srgbClr val="A45A2A"/>
    <a:srgbClr val="002A5B"/>
    <a:srgbClr val="EDE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30" dt="2021-04-21T17:07:20.183"/>
    <p1510:client id="{11B6A67B-C285-426F-8BD3-7840492E54D1}" v="3817" dt="2021-04-21T15:19:07.089"/>
    <p1510:client id="{152A0DB7-9CF4-4AD2-80C2-5B0F047531C2}" v="1497" dt="2021-04-20T17:58:37.905"/>
    <p1510:client id="{1CA4A600-19A2-1634-7D44-CE04D4B6C927}" v="23" dt="2021-04-21T16:43:55.653"/>
    <p1510:client id="{1D69A012-0AAC-7755-B5AF-AA973FF14634}" v="442" dt="2021-04-21T17:14:14.971"/>
    <p1510:client id="{79A2DE39-8C75-4552-91E2-ACDB066C3CA7}" v="1" dt="2021-04-21T11:12:24.029"/>
    <p1510:client id="{A76602E2-8F1A-74D3-312A-6745E563E399}" v="1079" dt="2021-04-21T16:04:59.279"/>
    <p1510:client id="{B605363B-C7C2-C0B3-01AD-406D3F979057}" v="12" dt="2021-04-21T15:30:58.489"/>
    <p1510:client id="{C95A792A-236A-10A1-1F20-67BB06CABB5F}" v="627" dt="2021-04-21T16:13:39.564"/>
    <p1510:client id="{C98134A5-5F40-4E52-BD5D-70F0225AE1F0}" v="137" dt="2021-04-21T03:23:31.520"/>
    <p1510:client id="{E082D0B2-4F46-4481-A955-05BE79A441CD}" v="482" dt="2021-04-21T01:55:35.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4FF72-3A63-490E-A3D2-1DBC31131FD9}"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3C915-09EF-499F-AE3E-7F9D35316F58}" type="slidenum">
              <a:rPr lang="en-US" smtClean="0"/>
              <a:t>‹#›</a:t>
            </a:fld>
            <a:endParaRPr lang="en-US"/>
          </a:p>
        </p:txBody>
      </p:sp>
    </p:spTree>
    <p:extLst>
      <p:ext uri="{BB962C8B-B14F-4D97-AF65-F5344CB8AC3E}">
        <p14:creationId xmlns:p14="http://schemas.microsoft.com/office/powerpoint/2010/main" val="36942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“We just want to acknowledge the moment we are in and that despite how the world spins around us we continue to work and that you have all shown up to learn today and how grateful we are for that. And without saying more because I don’t think I have to tell you what’s going on this country, I just want to offer us all 1 minute of pause, for whatever you need, I’m not here to tell you how to spend your 1 minute. I will bring us back together and hand it over to Richard after our one minute is up.” </a:t>
            </a:r>
          </a:p>
          <a:p>
            <a:endParaRPr lang="en-US">
              <a:cs typeface="Calibri"/>
            </a:endParaRPr>
          </a:p>
        </p:txBody>
      </p:sp>
      <p:sp>
        <p:nvSpPr>
          <p:cNvPr id="4" name="Slide Number Placeholder 3"/>
          <p:cNvSpPr>
            <a:spLocks noGrp="1"/>
          </p:cNvSpPr>
          <p:nvPr>
            <p:ph type="sldNum" sz="quarter" idx="5"/>
          </p:nvPr>
        </p:nvSpPr>
        <p:spPr/>
        <p:txBody>
          <a:bodyPr/>
          <a:lstStyle/>
          <a:p>
            <a:fld id="{DAC3C915-09EF-499F-AE3E-7F9D35316F58}" type="slidenum">
              <a:rPr lang="en-US" smtClean="0"/>
              <a:t>1</a:t>
            </a:fld>
            <a:endParaRPr lang="en-US"/>
          </a:p>
        </p:txBody>
      </p:sp>
    </p:spTree>
    <p:extLst>
      <p:ext uri="{BB962C8B-B14F-4D97-AF65-F5344CB8AC3E}">
        <p14:creationId xmlns:p14="http://schemas.microsoft.com/office/powerpoint/2010/main" val="3597586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862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13</a:t>
            </a:fld>
            <a:endParaRPr lang="en-US"/>
          </a:p>
        </p:txBody>
      </p:sp>
    </p:spTree>
    <p:extLst>
      <p:ext uri="{BB962C8B-B14F-4D97-AF65-F5344CB8AC3E}">
        <p14:creationId xmlns:p14="http://schemas.microsoft.com/office/powerpoint/2010/main" val="43943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have checked in with her, validated that what she is experiencing is not normal. Elena is still trying to grapple with the fact that she has a daughter with this man, and processing that this is happening to her again.</a:t>
            </a:r>
            <a:endParaRPr lang="en-US">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14</a:t>
            </a:fld>
            <a:endParaRPr lang="en-US"/>
          </a:p>
        </p:txBody>
      </p:sp>
    </p:spTree>
    <p:extLst>
      <p:ext uri="{BB962C8B-B14F-4D97-AF65-F5344CB8AC3E}">
        <p14:creationId xmlns:p14="http://schemas.microsoft.com/office/powerpoint/2010/main" val="258631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15</a:t>
            </a:fld>
            <a:endParaRPr lang="en-US"/>
          </a:p>
        </p:txBody>
      </p:sp>
    </p:spTree>
    <p:extLst>
      <p:ext uri="{BB962C8B-B14F-4D97-AF65-F5344CB8AC3E}">
        <p14:creationId xmlns:p14="http://schemas.microsoft.com/office/powerpoint/2010/main" val="295895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 Safety plan walks survivors through different scenarios</a:t>
            </a:r>
          </a:p>
        </p:txBody>
      </p:sp>
      <p:sp>
        <p:nvSpPr>
          <p:cNvPr id="4" name="Slide Number Placeholder 3"/>
          <p:cNvSpPr>
            <a:spLocks noGrp="1"/>
          </p:cNvSpPr>
          <p:nvPr>
            <p:ph type="sldNum" sz="quarter" idx="10"/>
          </p:nvPr>
        </p:nvSpPr>
        <p:spPr/>
        <p:txBody>
          <a:bodyPr/>
          <a:lstStyle/>
          <a:p>
            <a:fld id="{48CA0164-5112-48F3-B5AE-8D50CA622A43}" type="slidenum">
              <a:rPr lang="en-US" smtClean="0"/>
              <a:t>16</a:t>
            </a:fld>
            <a:endParaRPr lang="en-US"/>
          </a:p>
        </p:txBody>
      </p:sp>
    </p:spTree>
    <p:extLst>
      <p:ext uri="{BB962C8B-B14F-4D97-AF65-F5344CB8AC3E}">
        <p14:creationId xmlns:p14="http://schemas.microsoft.com/office/powerpoint/2010/main" val="246971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17</a:t>
            </a:fld>
            <a:endParaRPr lang="en-US"/>
          </a:p>
        </p:txBody>
      </p:sp>
    </p:spTree>
    <p:extLst>
      <p:ext uri="{BB962C8B-B14F-4D97-AF65-F5344CB8AC3E}">
        <p14:creationId xmlns:p14="http://schemas.microsoft.com/office/powerpoint/2010/main" val="2882984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have all experienced feeling like someone was pitying us and we all know how that feels.  Even if it comes from a well intentioned place it can feel really demoralizing and sometimes it can feel insulting. Nobody likes to feel pitied. </a:t>
            </a:r>
          </a:p>
          <a:p>
            <a:endParaRPr lang="en-US">
              <a:cs typeface="Calibri"/>
            </a:endParaRPr>
          </a:p>
          <a:p>
            <a:r>
              <a:rPr lang="en-US">
                <a:cs typeface="Calibri"/>
              </a:rPr>
              <a:t>But sympathy is not a far cry from pity, and some definitions actually do use pity to define sympathy.  And what you will notice in the above is that the sympathy response still centers the emotions and the feelings of the person listening. It centers our response to what we have heard, instead of appreciating the impact of what we have heard on the other person.</a:t>
            </a:r>
          </a:p>
          <a:p>
            <a:endParaRPr lang="en-US">
              <a:cs typeface="Calibri"/>
            </a:endParaRPr>
          </a:p>
          <a:p>
            <a:r>
              <a:rPr lang="en-US">
                <a:cs typeface="Calibri"/>
              </a:rPr>
              <a:t>Empathy centers the person sharing, communicating that you understand what they have shared. It requires tapping into our ourselves and how we may have felt in times of pain or distress or extreme anxiety and transforming that into a response that helps the other person feel validated, less alone, understood, and supported. It does not mean you have to have all the answers and it doesn't mean you have to know exactly how they feel or need to have experienced exactly what they have experienced. It is intended to make the individual feel truly heard and that their experience and their feelings matter to you and that you appreciate their impact on </a:t>
            </a:r>
            <a:r>
              <a:rPr lang="en-US" i="1">
                <a:cs typeface="Calibri"/>
              </a:rPr>
              <a:t>them,</a:t>
            </a:r>
            <a:r>
              <a:rPr lang="en-US">
                <a:cs typeface="Calibri"/>
              </a:rPr>
              <a:t> not on you. </a:t>
            </a:r>
          </a:p>
        </p:txBody>
      </p:sp>
      <p:sp>
        <p:nvSpPr>
          <p:cNvPr id="4" name="Slide Number Placeholder 3"/>
          <p:cNvSpPr>
            <a:spLocks noGrp="1"/>
          </p:cNvSpPr>
          <p:nvPr>
            <p:ph type="sldNum" sz="quarter" idx="10"/>
          </p:nvPr>
        </p:nvSpPr>
        <p:spPr/>
        <p:txBody>
          <a:bodyPr/>
          <a:lstStyle/>
          <a:p>
            <a:fld id="{48CA0164-5112-48F3-B5AE-8D50CA622A43}" type="slidenum">
              <a:rPr lang="en-US" smtClean="0"/>
              <a:t>18</a:t>
            </a:fld>
            <a:endParaRPr lang="en-US"/>
          </a:p>
        </p:txBody>
      </p:sp>
    </p:spTree>
    <p:extLst>
      <p:ext uri="{BB962C8B-B14F-4D97-AF65-F5344CB8AC3E}">
        <p14:creationId xmlns:p14="http://schemas.microsoft.com/office/powerpoint/2010/main" val="353662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Perspective taking (recognize their perspective as their truth) </a:t>
            </a:r>
          </a:p>
          <a:p>
            <a:endParaRPr lang="en-US"/>
          </a:p>
          <a:p>
            <a:r>
              <a:rPr lang="en-US"/>
              <a:t>Staying out of judgement </a:t>
            </a:r>
            <a:endParaRPr lang="en-US">
              <a:cs typeface="Calibri" panose="020F0502020204030204"/>
            </a:endParaRPr>
          </a:p>
          <a:p>
            <a:endParaRPr lang="en-US"/>
          </a:p>
          <a:p>
            <a:r>
              <a:rPr lang="en-US"/>
              <a:t>Recognizing emotion in other people and communicating that. </a:t>
            </a:r>
            <a:endParaRPr lang="en-US">
              <a:cs typeface="Calibri" panose="020F0502020204030204"/>
            </a:endParaRPr>
          </a:p>
          <a:p>
            <a:endParaRPr lang="en-US"/>
          </a:p>
          <a:p>
            <a:r>
              <a:rPr lang="en-US"/>
              <a:t>Empathy is </a:t>
            </a:r>
            <a:r>
              <a:rPr lang="en-US" i="1"/>
              <a:t>feeling with people</a:t>
            </a:r>
            <a:r>
              <a:rPr lang="en-US"/>
              <a:t> </a:t>
            </a:r>
            <a:endParaRPr lang="en-US">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19</a:t>
            </a:fld>
            <a:endParaRPr lang="en-US"/>
          </a:p>
        </p:txBody>
      </p:sp>
    </p:spTree>
    <p:extLst>
      <p:ext uri="{BB962C8B-B14F-4D97-AF65-F5344CB8AC3E}">
        <p14:creationId xmlns:p14="http://schemas.microsoft.com/office/powerpoint/2010/main" val="2125260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Think about this in your own life.  Which friend or family member or even which doctor are you most likely to open up to and be the most honest with?  Someone who seems to pity you or make you feel judged OR someone who makes you feel heard and understood and who offers words of support without judgement.  If we want our clients to share everything we will need as a team to build a strong case how we ask questions and how we respond plays a critical role.  It may seem like such a small, soft skill but it can really make the difference in what you are able to learn about a client's experience, what information they trust you with, which in turn has a huge impact on the success of their case.  </a:t>
            </a:r>
          </a:p>
          <a:p>
            <a:endParaRPr lang="en-US">
              <a:cs typeface="Calibri"/>
            </a:endParaRPr>
          </a:p>
          <a:p>
            <a:r>
              <a:rPr lang="en-US">
                <a:cs typeface="Calibri"/>
              </a:rPr>
              <a:t>I sometimes think of those scenes in movies or on TV where an investigator "isn't getting anything" from "the victim" and they send in someone who is able to relate on a more human level, someone who has those "soft skills" and it's that person who the "victim" opens up to and shares crucial information with.  And it is that person who will have a positive impact on the survivors life.</a:t>
            </a:r>
          </a:p>
        </p:txBody>
      </p:sp>
      <p:sp>
        <p:nvSpPr>
          <p:cNvPr id="4" name="Slide Number Placeholder 3"/>
          <p:cNvSpPr>
            <a:spLocks noGrp="1"/>
          </p:cNvSpPr>
          <p:nvPr>
            <p:ph type="sldNum" sz="quarter" idx="10"/>
          </p:nvPr>
        </p:nvSpPr>
        <p:spPr/>
        <p:txBody>
          <a:bodyPr/>
          <a:lstStyle/>
          <a:p>
            <a:fld id="{48CA0164-5112-48F3-B5AE-8D50CA622A43}" type="slidenum">
              <a:rPr lang="en-US" smtClean="0"/>
              <a:t>20</a:t>
            </a:fld>
            <a:endParaRPr lang="en-US"/>
          </a:p>
        </p:txBody>
      </p:sp>
    </p:spTree>
    <p:extLst>
      <p:ext uri="{BB962C8B-B14F-4D97-AF65-F5344CB8AC3E}">
        <p14:creationId xmlns:p14="http://schemas.microsoft.com/office/powerpoint/2010/main" val="104888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Really quick though we didn't want to talk about this without mentioning another trap we all sometimes all into. But the worst thing someone can do is offer no response at all and carry on with their interview or their questions even after a client has shared something painful or something concerning about their current circumstances. We are all often in a rush, and sometimes we feel like we just don't know what to say and the instinct is to move on from the discomfort – sometimes thinking that's helpful for the client too.  But when you share something painful or difficult and it is not acknowledged that can be incredibly painful and demoralizing and do a lot of damage to trust and rapport.  It may also send the signal that we've "heard it all before" and that they are just another client among many.</a:t>
            </a:r>
          </a:p>
          <a:p>
            <a:endParaRPr lang="en-US">
              <a:cs typeface="Calibri"/>
            </a:endParaRPr>
          </a:p>
          <a:p>
            <a:r>
              <a:rPr lang="en-US">
                <a:cs typeface="Calibri"/>
              </a:rPr>
              <a:t>And I know we are all incredibly pressed for time and things almost always feel urgent but it's so important to build these relationships with clients.  It's important in regards to their experience with us as service providers and attorneys, trying our best to not retraumatize folks already in vulnerable situations and dynamics with us, and again going back to how important trust and rapport building are to getting the information you need to make a strong case. </a:t>
            </a:r>
          </a:p>
          <a:p>
            <a:endParaRPr lang="en-US">
              <a:cs typeface="Calibri"/>
            </a:endParaRPr>
          </a:p>
          <a:p>
            <a:r>
              <a:rPr lang="en-US">
                <a:cs typeface="Calibri"/>
              </a:rPr>
              <a:t>In addition, since this is the safety planning webinar, breezing by things that are said that may be a red flag for a need to share information on resources and support creates a missed opportunity to provide that holistic service model to clients.  </a:t>
            </a:r>
            <a:endParaRPr lang="en-US"/>
          </a:p>
        </p:txBody>
      </p:sp>
      <p:sp>
        <p:nvSpPr>
          <p:cNvPr id="4" name="Slide Number Placeholder 3"/>
          <p:cNvSpPr>
            <a:spLocks noGrp="1"/>
          </p:cNvSpPr>
          <p:nvPr>
            <p:ph type="sldNum" sz="quarter" idx="10"/>
          </p:nvPr>
        </p:nvSpPr>
        <p:spPr/>
        <p:txBody>
          <a:bodyPr/>
          <a:lstStyle/>
          <a:p>
            <a:fld id="{48CA0164-5112-48F3-B5AE-8D50CA622A43}" type="slidenum">
              <a:rPr lang="en-US" smtClean="0"/>
              <a:t>21</a:t>
            </a:fld>
            <a:endParaRPr lang="en-US"/>
          </a:p>
        </p:txBody>
      </p:sp>
    </p:spTree>
    <p:extLst>
      <p:ext uri="{BB962C8B-B14F-4D97-AF65-F5344CB8AC3E}">
        <p14:creationId xmlns:p14="http://schemas.microsoft.com/office/powerpoint/2010/main" val="266283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a:t>
            </a:fld>
            <a:endParaRPr lang="en-US"/>
          </a:p>
        </p:txBody>
      </p:sp>
    </p:spTree>
    <p:extLst>
      <p:ext uri="{BB962C8B-B14F-4D97-AF65-F5344CB8AC3E}">
        <p14:creationId xmlns:p14="http://schemas.microsoft.com/office/powerpoint/2010/main" val="3415552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22</a:t>
            </a:fld>
            <a:endParaRPr lang="en-US"/>
          </a:p>
        </p:txBody>
      </p:sp>
    </p:spTree>
    <p:extLst>
      <p:ext uri="{BB962C8B-B14F-4D97-AF65-F5344CB8AC3E}">
        <p14:creationId xmlns:p14="http://schemas.microsoft.com/office/powerpoint/2010/main" val="3989519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err="1">
                <a:solidFill>
                  <a:srgbClr val="002E5D"/>
                </a:solidFill>
                <a:latin typeface="Franklin Gothic Medium" panose="020B0603020102020204" pitchFamily="34" charset="0"/>
              </a:rPr>
              <a:t>nd</a:t>
            </a:r>
            <a:r>
              <a:rPr lang="en-US" sz="1200">
                <a:solidFill>
                  <a:srgbClr val="002E5D"/>
                </a:solidFill>
                <a:latin typeface="Franklin Gothic Medium" panose="020B0603020102020204" pitchFamily="34" charset="0"/>
              </a:rPr>
              <a:t> describes the process of building empowerment as an iterative one, in which a person takes action toward personally meaningful goals; draws on community supports, skill, knowledge, and self-efficacy to move toward those goals; and observes the extent to which those actions result in progress.</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23</a:t>
            </a:fld>
            <a:endParaRPr lang="en-US"/>
          </a:p>
        </p:txBody>
      </p:sp>
    </p:spTree>
    <p:extLst>
      <p:ext uri="{BB962C8B-B14F-4D97-AF65-F5344CB8AC3E}">
        <p14:creationId xmlns:p14="http://schemas.microsoft.com/office/powerpoint/2010/main" val="168715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solidFill>
                <a:srgbClr val="002E5D"/>
              </a:solidFill>
              <a:latin typeface="Franklin Gothic Medium"/>
            </a:endParaRPr>
          </a:p>
          <a:p>
            <a:pPr>
              <a:defRPr/>
            </a:pPr>
            <a:endParaRPr lang="en-US">
              <a:solidFill>
                <a:srgbClr val="002E5D"/>
              </a:solidFill>
              <a:latin typeface="Franklin Gothic Medium"/>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err="1">
                <a:solidFill>
                  <a:srgbClr val="002E5D"/>
                </a:solidFill>
                <a:latin typeface="Franklin Gothic Medium"/>
              </a:rPr>
              <a:t>nd</a:t>
            </a:r>
            <a:r>
              <a:rPr lang="en-US" sz="1200">
                <a:solidFill>
                  <a:srgbClr val="002E5D"/>
                </a:solidFill>
                <a:latin typeface="Franklin Gothic Medium"/>
              </a:rPr>
              <a:t> describes the process of building empowerment as an iterative one, in which a person takes action toward personally meaningful goals; draws on community supports, skill, knowledge, and self-efficacy to move toward those goals; and observes the extent to which those actions result in progress.</a:t>
            </a:r>
            <a:endParaRPr lang="en-US">
              <a:latin typeface="Franklin Gothic Medium"/>
            </a:endParaRP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24</a:t>
            </a:fld>
            <a:endParaRPr lang="en-US"/>
          </a:p>
        </p:txBody>
      </p:sp>
    </p:spTree>
    <p:extLst>
      <p:ext uri="{BB962C8B-B14F-4D97-AF65-F5344CB8AC3E}">
        <p14:creationId xmlns:p14="http://schemas.microsoft.com/office/powerpoint/2010/main" val="213964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defRPr/>
            </a:pPr>
            <a:r>
              <a:rPr lang="en-US">
                <a:solidFill>
                  <a:srgbClr val="002E5D"/>
                </a:solidFill>
                <a:latin typeface="Franklin Gothic Medium"/>
              </a:rPr>
              <a:t>The</a:t>
            </a:r>
            <a:r>
              <a:rPr lang="en-US" sz="1200">
                <a:solidFill>
                  <a:srgbClr val="002E5D"/>
                </a:solidFill>
                <a:latin typeface="Franklin Gothic Medium"/>
              </a:rPr>
              <a:t> process of building empowerment as an iterative one, in which a person takes action toward personally meaningful goals; draws on community supports, </a:t>
            </a:r>
            <a:r>
              <a:rPr lang="en-US">
                <a:solidFill>
                  <a:srgbClr val="002E5D"/>
                </a:solidFill>
                <a:latin typeface="Franklin Gothic Medium"/>
              </a:rPr>
              <a:t>skills</a:t>
            </a:r>
            <a:r>
              <a:rPr lang="en-US" sz="1200">
                <a:solidFill>
                  <a:srgbClr val="002E5D"/>
                </a:solidFill>
                <a:latin typeface="Franklin Gothic Medium"/>
              </a:rPr>
              <a:t>, knowledge, and self-efficacy to move toward those goals and observes the extent to which those actions result in progress.</a:t>
            </a:r>
            <a:r>
              <a:rPr lang="en-US">
                <a:solidFill>
                  <a:srgbClr val="002E5D"/>
                </a:solidFill>
                <a:latin typeface="Franklin Gothic Medium"/>
              </a:rPr>
              <a:t> Our role in this is to be responsive and to support by problem solving together when asked, not prescribing solutions or spinning up a crisis where there isn't one.</a:t>
            </a:r>
            <a:endParaRPr lang="en-US">
              <a:latin typeface="Franklin Gothic Medium"/>
            </a:endParaRPr>
          </a:p>
          <a:p>
            <a:pPr marL="0" indent="0">
              <a:buFont typeface="Arial" panose="020B0604020202020204" pitchFamily="34" charset="0"/>
              <a:buNone/>
            </a:pPr>
            <a:endParaRPr lang="en-US" sz="1200" kern="1200">
              <a:solidFill>
                <a:srgbClr val="002E5D"/>
              </a:solidFill>
              <a:effectLst/>
              <a:latin typeface="Franklin Gothic Medium"/>
            </a:endParaRPr>
          </a:p>
          <a:p>
            <a:pPr>
              <a:buFont typeface="Arial" panose="020B0604020202020204" pitchFamily="34" charset="0"/>
            </a:pPr>
            <a:r>
              <a:rPr lang="en-US">
                <a:solidFill>
                  <a:srgbClr val="002E5D"/>
                </a:solidFill>
                <a:latin typeface="Franklin Gothic Medium"/>
                <a:cs typeface="Calibri" panose="020F0502020204030204"/>
              </a:rPr>
              <a:t>Sometimes you will be the one who can offer the direct support that is needed, but sometimes what we mean by "support" here is actually being that bridge to the expert they truly need, be that the domestic violence hotline for immediate risk assessment and relocation safety planning, the Suicide Prevention Hotline, a local food bank or social security office, or making sure to encourage them to reach out to their Tahirih attorney or social worker for follow up.  </a:t>
            </a:r>
          </a:p>
          <a:p>
            <a:pPr>
              <a:buFont typeface="Arial" panose="020B0604020202020204" pitchFamily="34" charset="0"/>
            </a:pPr>
            <a:endParaRPr lang="en-US">
              <a:solidFill>
                <a:srgbClr val="002E5D"/>
              </a:solidFill>
              <a:latin typeface="Franklin Gothic Medium"/>
              <a:cs typeface="Calibri" panose="020F0502020204030204"/>
            </a:endParaRPr>
          </a:p>
          <a:p>
            <a:pPr>
              <a:buFont typeface="Arial" panose="020B0604020202020204" pitchFamily="34" charset="0"/>
            </a:pPr>
            <a:r>
              <a:rPr lang="en-US">
                <a:solidFill>
                  <a:srgbClr val="002E5D"/>
                </a:solidFill>
                <a:latin typeface="Franklin Gothic Medium"/>
                <a:cs typeface="Calibri" panose="020F0502020204030204"/>
              </a:rPr>
              <a:t>Sharing what knowledge and resources we have (so not being a gatekeeper) BUT letting them make the choice about how and when they access those resources is key to the trauma informed and survivor centered model of empowerment. </a:t>
            </a: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25</a:t>
            </a:fld>
            <a:endParaRPr lang="en-US"/>
          </a:p>
        </p:txBody>
      </p:sp>
    </p:spTree>
    <p:extLst>
      <p:ext uri="{BB962C8B-B14F-4D97-AF65-F5344CB8AC3E}">
        <p14:creationId xmlns:p14="http://schemas.microsoft.com/office/powerpoint/2010/main" val="4251142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t>Comprehensive case management is using a coordinated approach to linking clients with appropriate services to address specific needs and achieve stated goals.  </a:t>
            </a:r>
          </a:p>
          <a:p>
            <a:pPr>
              <a:lnSpc>
                <a:spcPct val="90000"/>
              </a:lnSpc>
            </a:pPr>
            <a:endParaRPr lang="en-US"/>
          </a:p>
          <a:p>
            <a:pPr>
              <a:lnSpc>
                <a:spcPct val="90000"/>
              </a:lnSpc>
            </a:pPr>
            <a:r>
              <a:rPr lang="en-US"/>
              <a:t>Applying a client-centered lens to the definition means ensuring that the goals, process and decision-making is directed by the client themselves.</a:t>
            </a:r>
            <a:endParaRPr lang="en-US">
              <a:cs typeface="Calibri" panose="020F0502020204030204"/>
            </a:endParaRPr>
          </a:p>
          <a:p>
            <a:pPr marL="0" indent="0">
              <a:buFont typeface="Arial" panose="020B0604020202020204" pitchFamily="34" charset="0"/>
              <a:buNone/>
            </a:pPr>
            <a:endParaRPr lang="en-US"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26</a:t>
            </a:fld>
            <a:endParaRPr lang="en-US"/>
          </a:p>
        </p:txBody>
      </p:sp>
    </p:spTree>
    <p:extLst>
      <p:ext uri="{BB962C8B-B14F-4D97-AF65-F5344CB8AC3E}">
        <p14:creationId xmlns:p14="http://schemas.microsoft.com/office/powerpoint/2010/main" val="624159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27</a:t>
            </a:fld>
            <a:endParaRPr lang="en-US"/>
          </a:p>
        </p:txBody>
      </p:sp>
    </p:spTree>
    <p:extLst>
      <p:ext uri="{BB962C8B-B14F-4D97-AF65-F5344CB8AC3E}">
        <p14:creationId xmlns:p14="http://schemas.microsoft.com/office/powerpoint/2010/main" val="3853656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28</a:t>
            </a:fld>
            <a:endParaRPr lang="en-US"/>
          </a:p>
        </p:txBody>
      </p:sp>
    </p:spTree>
    <p:extLst>
      <p:ext uri="{BB962C8B-B14F-4D97-AF65-F5344CB8AC3E}">
        <p14:creationId xmlns:p14="http://schemas.microsoft.com/office/powerpoint/2010/main" val="2845981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29</a:t>
            </a:fld>
            <a:endParaRPr lang="en-US"/>
          </a:p>
        </p:txBody>
      </p:sp>
    </p:spTree>
    <p:extLst>
      <p:ext uri="{BB962C8B-B14F-4D97-AF65-F5344CB8AC3E}">
        <p14:creationId xmlns:p14="http://schemas.microsoft.com/office/powerpoint/2010/main" val="828687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we mean by promoting psychological resilience is that even asking where a person has drawn strength of comfort and reminding them of those people, those resources is key.  Again reminding them of their inner strength as well as any existential supports they have such as faith or belief systems is also a very simple and human way to promote resiliency in the face of challenging circumstances.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30</a:t>
            </a:fld>
            <a:endParaRPr lang="en-US"/>
          </a:p>
        </p:txBody>
      </p:sp>
    </p:spTree>
    <p:extLst>
      <p:ext uri="{BB962C8B-B14F-4D97-AF65-F5344CB8AC3E}">
        <p14:creationId xmlns:p14="http://schemas.microsoft.com/office/powerpoint/2010/main" val="1150854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when the client does identify a need for crisis intervention, Google is truly your best friend. The same way you might search for helpful resources for yourself or a friend, that's something you can do in partnership with a client if there is an immediate crisis that comes up in your meeting.  And we are sharing her three of our most trusted 24 expert resources that also offer chat and phone support in multiple languages that everyone should always have on hand. Even if they aren't ready to make the call now, sharing the information with them is so important as they might feel ready later that day or week or month and then they've got the information they need right on hand.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31</a:t>
            </a:fld>
            <a:endParaRPr lang="en-US"/>
          </a:p>
        </p:txBody>
      </p:sp>
    </p:spTree>
    <p:extLst>
      <p:ext uri="{BB962C8B-B14F-4D97-AF65-F5344CB8AC3E}">
        <p14:creationId xmlns:p14="http://schemas.microsoft.com/office/powerpoint/2010/main" val="363354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4</a:t>
            </a:fld>
            <a:endParaRPr lang="en-US"/>
          </a:p>
        </p:txBody>
      </p:sp>
    </p:spTree>
    <p:extLst>
      <p:ext uri="{BB962C8B-B14F-4D97-AF65-F5344CB8AC3E}">
        <p14:creationId xmlns:p14="http://schemas.microsoft.com/office/powerpoint/2010/main" val="3261446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32</a:t>
            </a:fld>
            <a:endParaRPr lang="en-US"/>
          </a:p>
        </p:txBody>
      </p:sp>
    </p:spTree>
    <p:extLst>
      <p:ext uri="{BB962C8B-B14F-4D97-AF65-F5344CB8AC3E}">
        <p14:creationId xmlns:p14="http://schemas.microsoft.com/office/powerpoint/2010/main" val="3449333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33</a:t>
            </a:fld>
            <a:endParaRPr lang="en-US"/>
          </a:p>
        </p:txBody>
      </p:sp>
    </p:spTree>
    <p:extLst>
      <p:ext uri="{BB962C8B-B14F-4D97-AF65-F5344CB8AC3E}">
        <p14:creationId xmlns:p14="http://schemas.microsoft.com/office/powerpoint/2010/main" val="912150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34</a:t>
            </a:fld>
            <a:endParaRPr lang="en-US"/>
          </a:p>
        </p:txBody>
      </p:sp>
    </p:spTree>
    <p:extLst>
      <p:ext uri="{BB962C8B-B14F-4D97-AF65-F5344CB8AC3E}">
        <p14:creationId xmlns:p14="http://schemas.microsoft.com/office/powerpoint/2010/main" val="334982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35</a:t>
            </a:fld>
            <a:endParaRPr lang="en-US"/>
          </a:p>
        </p:txBody>
      </p:sp>
    </p:spTree>
    <p:extLst>
      <p:ext uri="{BB962C8B-B14F-4D97-AF65-F5344CB8AC3E}">
        <p14:creationId xmlns:p14="http://schemas.microsoft.com/office/powerpoint/2010/main" val="230799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31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91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79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71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07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80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5818-316E-466D-BDFF-1051664BD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EC885-97E2-4BCD-8476-4BE2530DF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93FF1-F8B9-4273-83B9-F43AD0F0398C}"/>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5" name="Footer Placeholder 4">
            <a:extLst>
              <a:ext uri="{FF2B5EF4-FFF2-40B4-BE49-F238E27FC236}">
                <a16:creationId xmlns:a16="http://schemas.microsoft.com/office/drawing/2014/main" id="{ED78F4F0-880A-4222-86EC-D9D7B031F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7BF1-7E23-42ED-8DEA-6EBCD45E3C5D}"/>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955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D074-5526-4F48-A7AA-F5CA2D5A9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CE6DF-C749-4F59-A645-33F758B13D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DBD04-E47C-4943-9BFB-FD5DCFC29AC3}"/>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5" name="Footer Placeholder 4">
            <a:extLst>
              <a:ext uri="{FF2B5EF4-FFF2-40B4-BE49-F238E27FC236}">
                <a16:creationId xmlns:a16="http://schemas.microsoft.com/office/drawing/2014/main" id="{9FFEA0DE-6013-4934-AECD-6C17595F8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05FCC-3326-44C9-A38B-1D4FA43CB9B5}"/>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44834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285494-002E-4BEC-9A3B-502C9436D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BF9E5-444D-4B0B-A3FC-386BA78D4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9BFFD-82DC-418D-94E8-AD23992EEC82}"/>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5" name="Footer Placeholder 4">
            <a:extLst>
              <a:ext uri="{FF2B5EF4-FFF2-40B4-BE49-F238E27FC236}">
                <a16:creationId xmlns:a16="http://schemas.microsoft.com/office/drawing/2014/main" id="{265624E0-9C91-45D5-8D33-B46AD7564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8665F-D23F-42E3-8038-E27E6B99D474}"/>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81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E28E-BD02-4B2B-8961-A0945D5FC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EC8EE-E1C6-414E-BA1E-A294014CD6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076C8-828E-4E11-A4E1-B9E90B516EB4}"/>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5" name="Footer Placeholder 4">
            <a:extLst>
              <a:ext uri="{FF2B5EF4-FFF2-40B4-BE49-F238E27FC236}">
                <a16:creationId xmlns:a16="http://schemas.microsoft.com/office/drawing/2014/main" id="{22237662-9942-4AFE-871E-DF995C4D1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6C80F-4F9B-4048-81CD-62D2F58C18C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04481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76EE-757B-4C89-A9DA-3FD48E873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43628-A5E6-41DB-8DAA-BCCFBFAE6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20A867-AC8A-4D6C-B878-129B6333E6C1}"/>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5" name="Footer Placeholder 4">
            <a:extLst>
              <a:ext uri="{FF2B5EF4-FFF2-40B4-BE49-F238E27FC236}">
                <a16:creationId xmlns:a16="http://schemas.microsoft.com/office/drawing/2014/main" id="{AB101905-1E13-4713-AD73-B3C4AB323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E348E-93E5-4DF0-B6C7-FF3EB41AB8D1}"/>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9407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2887-A2A6-4F65-84D0-29A04F5F2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220C0-50F5-4603-A58D-DEEB8FEDE1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8566F-9A12-4863-89CD-F4B9658259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8D1BC-6992-42C6-9F91-C55CDC8BE246}"/>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6" name="Footer Placeholder 5">
            <a:extLst>
              <a:ext uri="{FF2B5EF4-FFF2-40B4-BE49-F238E27FC236}">
                <a16:creationId xmlns:a16="http://schemas.microsoft.com/office/drawing/2014/main" id="{B915FDB9-A8A4-4CE0-9F12-74FB9E586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2A20E-C32E-47CE-9248-E0F6B0BEABB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0157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A7BC-B2DB-4DDA-B010-CB407F255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1A68C-833D-4EDB-A907-26E326D8E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EC9408-4148-47A3-A142-729A9EBED3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C5BEC-AE8F-4ACC-BDC8-7B8DB4707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EE94F7-486E-42E8-9CC2-0BE1BB005B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DDF73-A018-43B7-8344-55B1A3FB6F7A}"/>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8" name="Footer Placeholder 7">
            <a:extLst>
              <a:ext uri="{FF2B5EF4-FFF2-40B4-BE49-F238E27FC236}">
                <a16:creationId xmlns:a16="http://schemas.microsoft.com/office/drawing/2014/main" id="{58635550-64A7-4C04-874A-EBCDE115F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8B5C1-55D9-40CD-BC00-C333B42205CF}"/>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741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B7D1-73EA-42C6-9702-545732574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B9D536-801C-4176-A70F-B2D973976C7E}"/>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4" name="Footer Placeholder 3">
            <a:extLst>
              <a:ext uri="{FF2B5EF4-FFF2-40B4-BE49-F238E27FC236}">
                <a16:creationId xmlns:a16="http://schemas.microsoft.com/office/drawing/2014/main" id="{3B755497-CCA8-4798-BC83-EF5195945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1785-3061-4F0E-9621-F667F0F29C2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264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35F57-CFE1-4293-9CC5-0CE8A3696BAD}"/>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3" name="Footer Placeholder 2">
            <a:extLst>
              <a:ext uri="{FF2B5EF4-FFF2-40B4-BE49-F238E27FC236}">
                <a16:creationId xmlns:a16="http://schemas.microsoft.com/office/drawing/2014/main" id="{73ABEE1A-5CDA-4910-BE1D-F897C95331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5956C-6C36-450B-A320-C95E75033772}"/>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249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E465-8657-485E-B911-49A90FEDE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00C3F-E7FC-4DEE-9955-4C78FC085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1C0B08-E201-4933-A085-DF424682A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FA5E1-2272-4FA1-A4DD-E961F0AAB176}"/>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6" name="Footer Placeholder 5">
            <a:extLst>
              <a:ext uri="{FF2B5EF4-FFF2-40B4-BE49-F238E27FC236}">
                <a16:creationId xmlns:a16="http://schemas.microsoft.com/office/drawing/2014/main" id="{CC8F8D4F-8F71-4F00-B276-BE49E1DA7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D76AA-95D5-49AE-8565-89BAD065C69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27353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559A-CE5F-445E-BFA8-3CD729229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3A225-528D-4E5D-B954-D05175167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012159-BA98-4FA2-BD3E-8F8E30590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75F5F-E48D-4519-82B1-4D9E727F189C}"/>
              </a:ext>
            </a:extLst>
          </p:cNvPr>
          <p:cNvSpPr>
            <a:spLocks noGrp="1"/>
          </p:cNvSpPr>
          <p:nvPr>
            <p:ph type="dt" sz="half" idx="10"/>
          </p:nvPr>
        </p:nvSpPr>
        <p:spPr/>
        <p:txBody>
          <a:bodyPr/>
          <a:lstStyle/>
          <a:p>
            <a:fld id="{9C5E225E-5E65-4765-ADD5-9548EE373A61}" type="datetimeFigureOut">
              <a:rPr lang="en-US" smtClean="0"/>
              <a:t>5/10/2021</a:t>
            </a:fld>
            <a:endParaRPr lang="en-US"/>
          </a:p>
        </p:txBody>
      </p:sp>
      <p:sp>
        <p:nvSpPr>
          <p:cNvPr id="6" name="Footer Placeholder 5">
            <a:extLst>
              <a:ext uri="{FF2B5EF4-FFF2-40B4-BE49-F238E27FC236}">
                <a16:creationId xmlns:a16="http://schemas.microsoft.com/office/drawing/2014/main" id="{D08DCDA5-6D5B-4A3E-A067-831F6A426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A1D32-68AC-4E22-90B7-7D3C96554D1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3276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B2334-040B-4CD3-B05F-2C10C07FD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D9D52F-99C1-4A04-A3FF-243078371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79039-8B3C-4B80-B4DB-A05FB066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E225E-5E65-4765-ADD5-9548EE373A61}" type="datetimeFigureOut">
              <a:rPr lang="en-US" smtClean="0"/>
              <a:t>5/10/2021</a:t>
            </a:fld>
            <a:endParaRPr lang="en-US"/>
          </a:p>
        </p:txBody>
      </p:sp>
      <p:sp>
        <p:nvSpPr>
          <p:cNvPr id="5" name="Footer Placeholder 4">
            <a:extLst>
              <a:ext uri="{FF2B5EF4-FFF2-40B4-BE49-F238E27FC236}">
                <a16:creationId xmlns:a16="http://schemas.microsoft.com/office/drawing/2014/main" id="{96E5842E-9321-4227-973D-7C3DF74C9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DA207-3DD3-4714-91C5-551815D55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C55B-9A5C-44C6-AB41-1FE7E0AFB9FA}" type="slidenum">
              <a:rPr lang="en-US" smtClean="0"/>
              <a:t>‹#›</a:t>
            </a:fld>
            <a:endParaRPr lang="en-US"/>
          </a:p>
        </p:txBody>
      </p:sp>
    </p:spTree>
    <p:extLst>
      <p:ext uri="{BB962C8B-B14F-4D97-AF65-F5344CB8AC3E}">
        <p14:creationId xmlns:p14="http://schemas.microsoft.com/office/powerpoint/2010/main" val="322834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ideo" Target="https://www.youtube.com/embed/KZBTYViDPlQ?feature=oembed" TargetMode="External"/><Relationship Id="rId5" Type="http://schemas.openxmlformats.org/officeDocument/2006/relationships/image" Target="../media/image8.jpe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gif"/><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hyperlink" Target="mailto:RichardC@tahirih.org" TargetMode="External"/><Relationship Id="rId3" Type="http://schemas.openxmlformats.org/officeDocument/2006/relationships/image" Target="../media/image4.gif"/><Relationship Id="rId7" Type="http://schemas.openxmlformats.org/officeDocument/2006/relationships/hyperlink" Target="mailto:CaseyS@Tahirih.or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mailto:AdrianaL@tahirih.org" TargetMode="External"/><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mailto:AdiN@tahirih.or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mailto:greaterdc@tahirih.org" TargetMode="External"/><Relationship Id="rId3" Type="http://schemas.openxmlformats.org/officeDocument/2006/relationships/image" Target="../media/image4.gif"/><Relationship Id="rId7" Type="http://schemas.openxmlformats.org/officeDocument/2006/relationships/hyperlink" Target="mailto:baltimore@tahirih.or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mailto:atlanta@tahirih.org" TargetMode="External"/><Relationship Id="rId11" Type="http://schemas.openxmlformats.org/officeDocument/2006/relationships/hyperlink" Target="mailto:SFBayArea@tahirih.org" TargetMode="External"/><Relationship Id="rId5" Type="http://schemas.openxmlformats.org/officeDocument/2006/relationships/image" Target="../media/image18.png"/><Relationship Id="rId10" Type="http://schemas.openxmlformats.org/officeDocument/2006/relationships/hyperlink" Target="mailto:houston@tahirih.org" TargetMode="External"/><Relationship Id="rId4" Type="http://schemas.openxmlformats.org/officeDocument/2006/relationships/image" Target="../media/image19.png"/><Relationship Id="rId9" Type="http://schemas.openxmlformats.org/officeDocument/2006/relationships/hyperlink" Target="mailto:justice@tahiri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asistahelp.org/wp-content/uploads/2021/03/Albence-Stay-Agreement_practice-advisory.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ice.gov/doclib/legalNotice/SaraviaSA-Settlemen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04B33816-C89C-41F7-960E-BB21C7F72BEA}"/>
              </a:ext>
            </a:extLst>
          </p:cNvPr>
          <p:cNvPicPr>
            <a:picLocks noGrp="1" noChangeAspect="1"/>
          </p:cNvPicPr>
          <p:nvPr>
            <p:ph sz="half" idx="2"/>
          </p:nvPr>
        </p:nvPicPr>
        <p:blipFill>
          <a:blip r:embed="rId3"/>
          <a:stretch>
            <a:fillRect/>
          </a:stretch>
        </p:blipFill>
        <p:spPr>
          <a:xfrm>
            <a:off x="4475248" y="3415"/>
            <a:ext cx="7720980" cy="6847606"/>
          </a:xfrm>
        </p:spPr>
      </p:pic>
      <p:pic>
        <p:nvPicPr>
          <p:cNvPr id="11" name="Picture 11" descr="A picture containing shape&#10;&#10;Description automatically generated">
            <a:extLst>
              <a:ext uri="{FF2B5EF4-FFF2-40B4-BE49-F238E27FC236}">
                <a16:creationId xmlns:a16="http://schemas.microsoft.com/office/drawing/2014/main" id="{72FA81E2-F173-40AC-BEFD-BBA8B26B39AF}"/>
              </a:ext>
            </a:extLst>
          </p:cNvPr>
          <p:cNvPicPr>
            <a:picLocks noChangeAspect="1"/>
          </p:cNvPicPr>
          <p:nvPr/>
        </p:nvPicPr>
        <p:blipFill>
          <a:blip r:embed="rId4"/>
          <a:stretch>
            <a:fillRect/>
          </a:stretch>
        </p:blipFill>
        <p:spPr>
          <a:xfrm>
            <a:off x="425570" y="810239"/>
            <a:ext cx="6998897" cy="5208768"/>
          </a:xfrm>
          <a:prstGeom prst="rect">
            <a:avLst/>
          </a:prstGeom>
        </p:spPr>
      </p:pic>
      <p:sp>
        <p:nvSpPr>
          <p:cNvPr id="12" name="TextBox 11">
            <a:extLst>
              <a:ext uri="{FF2B5EF4-FFF2-40B4-BE49-F238E27FC236}">
                <a16:creationId xmlns:a16="http://schemas.microsoft.com/office/drawing/2014/main" id="{70C25517-5BCF-4769-9E1B-072384C78F69}"/>
              </a:ext>
            </a:extLst>
          </p:cNvPr>
          <p:cNvSpPr txBox="1"/>
          <p:nvPr/>
        </p:nvSpPr>
        <p:spPr>
          <a:xfrm>
            <a:off x="627498" y="951954"/>
            <a:ext cx="6610708"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ea typeface="+mn-lt"/>
                <a:cs typeface="+mn-lt"/>
              </a:rPr>
              <a:t>Policy Updates and Introduction to Safety Planning</a:t>
            </a:r>
          </a:p>
          <a:p>
            <a:endParaRPr lang="en-US" sz="3200" b="1">
              <a:latin typeface="Franklin Gothic Book"/>
              <a:ea typeface="+mn-lt"/>
              <a:cs typeface="+mn-lt"/>
            </a:endParaRPr>
          </a:p>
          <a:p>
            <a:r>
              <a:rPr lang="en-US" sz="3200">
                <a:latin typeface="Franklin Gothic Medium"/>
                <a:ea typeface="+mn-lt"/>
                <a:cs typeface="+mn-lt"/>
              </a:rPr>
              <a:t>April 21, 2021</a:t>
            </a:r>
            <a:endParaRPr lang="en-US" sz="3200">
              <a:latin typeface="Franklin Gothic Medium"/>
            </a:endParaRPr>
          </a:p>
        </p:txBody>
      </p:sp>
      <p:pic>
        <p:nvPicPr>
          <p:cNvPr id="13" name="Picture 13" descr="Shape&#10;&#10;Description automatically generated">
            <a:extLst>
              <a:ext uri="{FF2B5EF4-FFF2-40B4-BE49-F238E27FC236}">
                <a16:creationId xmlns:a16="http://schemas.microsoft.com/office/drawing/2014/main" id="{E94069FF-BED7-4E05-8A7D-ED244723875F}"/>
              </a:ext>
            </a:extLst>
          </p:cNvPr>
          <p:cNvPicPr>
            <a:picLocks noChangeAspect="1"/>
          </p:cNvPicPr>
          <p:nvPr/>
        </p:nvPicPr>
        <p:blipFill>
          <a:blip r:embed="rId5"/>
          <a:stretch>
            <a:fillRect/>
          </a:stretch>
        </p:blipFill>
        <p:spPr>
          <a:xfrm>
            <a:off x="425570" y="5130606"/>
            <a:ext cx="6998898" cy="891112"/>
          </a:xfrm>
          <a:prstGeom prst="rect">
            <a:avLst/>
          </a:prstGeom>
        </p:spPr>
      </p:pic>
      <p:pic>
        <p:nvPicPr>
          <p:cNvPr id="2" name="Picture 1">
            <a:extLst>
              <a:ext uri="{FF2B5EF4-FFF2-40B4-BE49-F238E27FC236}">
                <a16:creationId xmlns:a16="http://schemas.microsoft.com/office/drawing/2014/main" id="{3E5B0888-9AA9-4C1D-BF59-C4C20BB01FF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84624" y="5320549"/>
            <a:ext cx="1400175" cy="517782"/>
          </a:xfrm>
          <a:prstGeom prst="rect">
            <a:avLst/>
          </a:prstGeom>
        </p:spPr>
      </p:pic>
    </p:spTree>
    <p:extLst>
      <p:ext uri="{BB962C8B-B14F-4D97-AF65-F5344CB8AC3E}">
        <p14:creationId xmlns:p14="http://schemas.microsoft.com/office/powerpoint/2010/main" val="15000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a:ea typeface="+mn-ea"/>
                <a:cs typeface="+mn-cs"/>
              </a:rPr>
              <a:t>Case Updates: Ninth Circuit</a:t>
            </a:r>
            <a:endParaRPr kumimoji="0" lang="en-US" sz="70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929732" y="2223939"/>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a:ln>
                  <a:noFill/>
                </a:ln>
                <a:solidFill>
                  <a:srgbClr val="00438F"/>
                </a:solidFill>
                <a:effectLst/>
                <a:uLnTx/>
                <a:uFillTx/>
                <a:latin typeface="Franklin Gothic Book"/>
                <a:ea typeface="+mn-ea"/>
                <a:cs typeface="+mn-cs"/>
              </a:rPr>
              <a:t>Rodriguez </a:t>
            </a:r>
            <a:r>
              <a:rPr kumimoji="0" lang="en-US" sz="2800" b="1" i="1" u="none" strike="noStrike" kern="1200" cap="none" spc="0" normalizeH="0" baseline="0" noProof="0" err="1">
                <a:ln>
                  <a:noFill/>
                </a:ln>
                <a:solidFill>
                  <a:srgbClr val="00438F"/>
                </a:solidFill>
                <a:effectLst/>
                <a:uLnTx/>
                <a:uFillTx/>
                <a:latin typeface="Franklin Gothic Book"/>
                <a:ea typeface="+mn-ea"/>
                <a:cs typeface="+mn-cs"/>
              </a:rPr>
              <a:t>Tornes</a:t>
            </a:r>
            <a:r>
              <a:rPr kumimoji="0" lang="en-US" sz="2800" b="1" i="1" u="none" strike="noStrike" kern="1200" cap="none" spc="0" normalizeH="0" baseline="0" noProof="0">
                <a:ln>
                  <a:noFill/>
                </a:ln>
                <a:solidFill>
                  <a:srgbClr val="00438F"/>
                </a:solidFill>
                <a:effectLst/>
                <a:uLnTx/>
                <a:uFillTx/>
                <a:latin typeface="Franklin Gothic Book"/>
                <a:ea typeface="+mn-ea"/>
                <a:cs typeface="+mn-cs"/>
              </a:rPr>
              <a:t> v. Garland </a:t>
            </a:r>
            <a:r>
              <a:rPr kumimoji="0" lang="en-US" sz="2800" b="1" i="0" u="none" strike="noStrike" kern="1200" cap="none" spc="0" normalizeH="0" baseline="0" noProof="0">
                <a:ln>
                  <a:noFill/>
                </a:ln>
                <a:solidFill>
                  <a:srgbClr val="00438F"/>
                </a:solidFill>
                <a:effectLst/>
                <a:uLnTx/>
                <a:uFillTx/>
                <a:latin typeface="Franklin Gothic Book"/>
                <a:ea typeface="+mn-ea"/>
                <a:cs typeface="+mn-cs"/>
              </a:rPr>
              <a:t>(No. 19-71104)</a:t>
            </a:r>
            <a:endParaRPr kumimoji="0" lang="en-US" sz="2800" b="1" i="1" u="none" strike="noStrike" kern="1200" cap="none" spc="0" normalizeH="0" baseline="0" noProof="0">
              <a:ln>
                <a:noFill/>
              </a:ln>
              <a:solidFill>
                <a:srgbClr val="00438F"/>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Feminism is a qualifying political opinion</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Reads </a:t>
            </a:r>
            <a:r>
              <a:rPr kumimoji="0" lang="en-US" sz="2400" b="0" i="1" u="none" strike="noStrike" kern="1200" cap="none" spc="0" normalizeH="0" baseline="0" noProof="0">
                <a:ln>
                  <a:noFill/>
                </a:ln>
                <a:solidFill>
                  <a:srgbClr val="474236"/>
                </a:solidFill>
                <a:effectLst/>
                <a:uLnTx/>
                <a:uFillTx/>
                <a:latin typeface="Franklin Gothic Book"/>
                <a:ea typeface="+mn-ea"/>
                <a:cs typeface="+mn-cs"/>
              </a:rPr>
              <a:t>Matter of A-B- II </a:t>
            </a:r>
            <a:r>
              <a:rPr kumimoji="0" lang="en-US" sz="2400" b="0" i="0" u="none" strike="noStrike" kern="1200" cap="none" spc="0" normalizeH="0" baseline="0" noProof="0">
                <a:ln>
                  <a:noFill/>
                </a:ln>
                <a:solidFill>
                  <a:srgbClr val="474236"/>
                </a:solidFill>
                <a:effectLst/>
                <a:uLnTx/>
                <a:uFillTx/>
                <a:latin typeface="Franklin Gothic Book"/>
                <a:ea typeface="+mn-ea"/>
                <a:cs typeface="+mn-cs"/>
              </a:rPr>
              <a:t>as consistent with prior CA9 precedent on nexus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Here, domestic violence “</a:t>
            </a:r>
            <a:r>
              <a:rPr kumimoji="0" lang="en-US" sz="2400" b="0" i="1" u="none" strike="noStrike" kern="1200" cap="none" spc="0" normalizeH="0" baseline="0" noProof="0">
                <a:ln>
                  <a:noFill/>
                </a:ln>
                <a:solidFill>
                  <a:srgbClr val="474236"/>
                </a:solidFill>
                <a:effectLst/>
                <a:uLnTx/>
                <a:uFillTx/>
                <a:latin typeface="Franklin Gothic Book"/>
                <a:ea typeface="+mn-ea"/>
                <a:cs typeface="+mn-cs"/>
              </a:rPr>
              <a:t>because </a:t>
            </a:r>
            <a:r>
              <a:rPr kumimoji="0" lang="en-US" sz="2400" b="0" i="0" u="none" strike="noStrike" kern="1200" cap="none" spc="0" normalizeH="0" baseline="0" noProof="0">
                <a:ln>
                  <a:noFill/>
                </a:ln>
                <a:solidFill>
                  <a:srgbClr val="474236"/>
                </a:solidFill>
                <a:effectLst/>
                <a:uLnTx/>
                <a:uFillTx/>
                <a:latin typeface="Franklin Gothic Book"/>
                <a:ea typeface="+mn-ea"/>
                <a:cs typeface="+mn-cs"/>
              </a:rPr>
              <a:t>she sought an equal perch in the social hierarchy”</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Concurrence says “BIA’s assertion that DV is presumptively a private matter is not supported by substantial evidence”</a:t>
            </a:r>
          </a:p>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474236"/>
              </a:solidFill>
              <a:effectLst/>
              <a:uLnTx/>
              <a:uFillTx/>
              <a:latin typeface="Franklin Gothic Book"/>
              <a:ea typeface="+mn-ea"/>
              <a:cs typeface="+mn-cs"/>
            </a:endParaRPr>
          </a:p>
          <a:p>
            <a:pPr marL="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41433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a:ea typeface="+mn-ea"/>
                <a:cs typeface="+mn-cs"/>
              </a:rPr>
              <a:t>Case Updates: BIA</a:t>
            </a:r>
            <a:endParaRPr kumimoji="0" lang="en-US" sz="70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929732" y="2223939"/>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a:ln>
                  <a:noFill/>
                </a:ln>
                <a:solidFill>
                  <a:srgbClr val="00438F"/>
                </a:solidFill>
                <a:effectLst/>
                <a:uLnTx/>
                <a:uFillTx/>
                <a:latin typeface="Franklin Gothic Book"/>
                <a:ea typeface="+mn-ea"/>
                <a:cs typeface="+mn-cs"/>
              </a:rPr>
              <a:t>Matter of L-L-P-</a:t>
            </a:r>
            <a:r>
              <a:rPr kumimoji="0" lang="en-US" sz="2800" b="1" i="0" u="none" strike="noStrike" kern="1200" cap="none" spc="0" normalizeH="0" baseline="0" noProof="0">
                <a:ln>
                  <a:noFill/>
                </a:ln>
                <a:solidFill>
                  <a:srgbClr val="00438F"/>
                </a:solidFill>
                <a:effectLst/>
                <a:uLnTx/>
                <a:uFillTx/>
                <a:latin typeface="Franklin Gothic Book"/>
                <a:ea typeface="+mn-ea"/>
                <a:cs typeface="+mn-cs"/>
              </a:rPr>
              <a:t>, 28 I&amp;N Dec. 241 (BIA 2021)</a:t>
            </a:r>
            <a:endParaRPr kumimoji="0" lang="en-US" sz="2800" b="1" i="1" u="none" strike="noStrike" kern="1200" cap="none" spc="0" normalizeH="0" baseline="0" noProof="0">
              <a:ln>
                <a:noFill/>
              </a:ln>
              <a:solidFill>
                <a:srgbClr val="00438F"/>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74236"/>
                </a:solidFill>
                <a:effectLst/>
                <a:uLnTx/>
                <a:uFillTx/>
                <a:latin typeface="Franklin Gothic Book"/>
                <a:ea typeface="+mn-ea"/>
                <a:cs typeface="+mn-cs"/>
              </a:rPr>
              <a:t>Applies to VAWA cancellation of removal cases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74236"/>
                </a:solidFill>
                <a:effectLst/>
                <a:uLnTx/>
                <a:uFillTx/>
                <a:latin typeface="Franklin Gothic Book"/>
                <a:ea typeface="+mn-ea"/>
                <a:cs typeface="+mn-cs"/>
              </a:rPr>
              <a:t>Must show abuser was spouse at the time of the abuse</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74236"/>
                </a:solidFill>
                <a:effectLst/>
                <a:uLnTx/>
                <a:uFillTx/>
                <a:latin typeface="Franklin Gothic Book"/>
                <a:ea typeface="+mn-ea"/>
                <a:cs typeface="+mn-cs"/>
              </a:rPr>
              <a:t>Must show abuser was U.S. citizen or LPR at the time of the abuse</a:t>
            </a:r>
          </a:p>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474236"/>
              </a:solidFill>
              <a:effectLst/>
              <a:uLnTx/>
              <a:uFillTx/>
              <a:latin typeface="Franklin Gothic Book"/>
              <a:ea typeface="+mn-ea"/>
              <a:cs typeface="+mn-cs"/>
            </a:endParaRPr>
          </a:p>
          <a:p>
            <a:pPr marL="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35207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E5D"/>
        </a:solidFill>
        <a:effectLst/>
      </p:bgPr>
    </p:bg>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07CED02D-1D25-40BA-A396-8C5EC79030A3}"/>
              </a:ext>
            </a:extLst>
          </p:cNvPr>
          <p:cNvPicPr>
            <a:picLocks noChangeAspect="1"/>
          </p:cNvPicPr>
          <p:nvPr/>
        </p:nvPicPr>
        <p:blipFill rotWithShape="1">
          <a:blip r:embed="rId2">
            <a:extLst>
              <a:ext uri="{28A0092B-C50C-407E-A947-70E740481C1C}">
                <a14:useLocalDpi xmlns:a14="http://schemas.microsoft.com/office/drawing/2010/main" val="0"/>
              </a:ext>
            </a:extLst>
          </a:blip>
          <a:srcRect r="465"/>
          <a:stretch/>
        </p:blipFill>
        <p:spPr>
          <a:xfrm flipH="1">
            <a:off x="2817091" y="0"/>
            <a:ext cx="9374908" cy="6858000"/>
          </a:xfrm>
          <a:prstGeom prst="rect">
            <a:avLst/>
          </a:prstGeom>
        </p:spPr>
      </p:pic>
      <p:sp>
        <p:nvSpPr>
          <p:cNvPr id="23" name="Rectangle 22">
            <a:extLst>
              <a:ext uri="{FF2B5EF4-FFF2-40B4-BE49-F238E27FC236}">
                <a16:creationId xmlns:a16="http://schemas.microsoft.com/office/drawing/2014/main" id="{EE1E7A9A-A517-40B3-9DC5-9A611B9C4168}"/>
              </a:ext>
            </a:extLst>
          </p:cNvPr>
          <p:cNvSpPr/>
          <p:nvPr/>
        </p:nvSpPr>
        <p:spPr>
          <a:xfrm>
            <a:off x="2724727" y="0"/>
            <a:ext cx="4535055" cy="6858000"/>
          </a:xfrm>
          <a:prstGeom prst="rect">
            <a:avLst/>
          </a:prstGeom>
          <a:gradFill>
            <a:gsLst>
              <a:gs pos="46000">
                <a:srgbClr val="002E5D"/>
              </a:gs>
              <a:gs pos="100000">
                <a:srgbClr val="002E5D">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4" name="Content Placeholder 2">
            <a:extLst>
              <a:ext uri="{FF2B5EF4-FFF2-40B4-BE49-F238E27FC236}">
                <a16:creationId xmlns:a16="http://schemas.microsoft.com/office/drawing/2014/main" id="{A782C142-999C-4983-8192-55C7F6662976}"/>
              </a:ext>
            </a:extLst>
          </p:cNvPr>
          <p:cNvSpPr txBox="1">
            <a:spLocks/>
          </p:cNvSpPr>
          <p:nvPr/>
        </p:nvSpPr>
        <p:spPr>
          <a:xfrm>
            <a:off x="590673" y="591713"/>
            <a:ext cx="8440311" cy="182728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6000">
                <a:solidFill>
                  <a:srgbClr val="EABEDB"/>
                </a:solidFill>
                <a:effectLst/>
                <a:latin typeface="Franklin Gothic Demi"/>
              </a:rPr>
              <a:t>Introduction to 'Safety Planning'</a:t>
            </a:r>
            <a:endParaRPr lang="en-US"/>
          </a:p>
        </p:txBody>
      </p:sp>
      <p:pic>
        <p:nvPicPr>
          <p:cNvPr id="13" name="Picture 12">
            <a:extLst>
              <a:ext uri="{FF2B5EF4-FFF2-40B4-BE49-F238E27FC236}">
                <a16:creationId xmlns:a16="http://schemas.microsoft.com/office/drawing/2014/main" id="{7589B254-9F58-4355-A901-0E1D71E05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45" y="5376763"/>
            <a:ext cx="2014540" cy="744973"/>
          </a:xfrm>
          <a:prstGeom prst="rect">
            <a:avLst/>
          </a:prstGeom>
        </p:spPr>
      </p:pic>
      <p:sp>
        <p:nvSpPr>
          <p:cNvPr id="27" name="Rectangle 26">
            <a:extLst>
              <a:ext uri="{FF2B5EF4-FFF2-40B4-BE49-F238E27FC236}">
                <a16:creationId xmlns:a16="http://schemas.microsoft.com/office/drawing/2014/main" id="{D0EDAA6E-ABCE-4061-9221-6A2EB3EA5DF7}"/>
              </a:ext>
            </a:extLst>
          </p:cNvPr>
          <p:cNvSpPr/>
          <p:nvPr/>
        </p:nvSpPr>
        <p:spPr>
          <a:xfrm>
            <a:off x="642220" y="3998885"/>
            <a:ext cx="7362820" cy="880241"/>
          </a:xfrm>
          <a:prstGeom prst="rect">
            <a:avLst/>
          </a:prstGeom>
        </p:spPr>
        <p:txBody>
          <a:bodyPr wrap="square" lIns="91440" tIns="45720" rIns="91440" bIns="45720" anchor="t">
            <a:spAutoFit/>
          </a:bodyPr>
          <a:lstStyle/>
          <a:p>
            <a:pPr>
              <a:lnSpc>
                <a:spcPct val="80000"/>
              </a:lnSpc>
            </a:pPr>
            <a:r>
              <a:rPr lang="en-US" sz="3200">
                <a:solidFill>
                  <a:schemeClr val="bg1"/>
                </a:solidFill>
                <a:latin typeface="Franklin Gothic Medium"/>
              </a:rPr>
              <a:t>Adriana L</a:t>
            </a:r>
            <a:r>
              <a:rPr lang="en-US" sz="3200">
                <a:solidFill>
                  <a:schemeClr val="bg1"/>
                </a:solidFill>
                <a:latin typeface="Gill Sans MT"/>
              </a:rPr>
              <a:t>ópez &amp; Casey Carter Swegman</a:t>
            </a:r>
            <a:endParaRPr lang="en-US" sz="3200">
              <a:solidFill>
                <a:schemeClr val="bg1"/>
              </a:solidFill>
              <a:latin typeface="Gill Sans MT" panose="020B0502020104020203" pitchFamily="34" charset="0"/>
            </a:endParaRPr>
          </a:p>
          <a:p>
            <a:pPr>
              <a:lnSpc>
                <a:spcPct val="80000"/>
              </a:lnSpc>
            </a:pPr>
            <a:r>
              <a:rPr lang="en-US" sz="3200">
                <a:solidFill>
                  <a:schemeClr val="bg1"/>
                </a:solidFill>
                <a:latin typeface="Franklin Gothic Medium"/>
              </a:rPr>
              <a:t>April 21, 2021</a:t>
            </a:r>
            <a:endParaRPr lang="en-US">
              <a:solidFill>
                <a:schemeClr val="bg1"/>
              </a:solidFill>
            </a:endParaRPr>
          </a:p>
        </p:txBody>
      </p:sp>
      <p:cxnSp>
        <p:nvCxnSpPr>
          <p:cNvPr id="29" name="Straight Connector 28">
            <a:extLst>
              <a:ext uri="{FF2B5EF4-FFF2-40B4-BE49-F238E27FC236}">
                <a16:creationId xmlns:a16="http://schemas.microsoft.com/office/drawing/2014/main" id="{33E23C21-AED6-4CD9-9B9D-5D8CB3D827CF}"/>
              </a:ext>
            </a:extLst>
          </p:cNvPr>
          <p:cNvCxnSpPr>
            <a:cxnSpLocks/>
          </p:cNvCxnSpPr>
          <p:nvPr/>
        </p:nvCxnSpPr>
        <p:spPr>
          <a:xfrm>
            <a:off x="693768" y="3009727"/>
            <a:ext cx="5808298" cy="0"/>
          </a:xfrm>
          <a:prstGeom prst="line">
            <a:avLst/>
          </a:prstGeom>
          <a:ln w="19050">
            <a:solidFill>
              <a:srgbClr val="92C1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14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2B5AB4-56D2-472C-BC44-C3182231215D}"/>
              </a:ext>
            </a:extLst>
          </p:cNvPr>
          <p:cNvCxnSpPr>
            <a:cxnSpLocks/>
          </p:cNvCxnSpPr>
          <p:nvPr/>
        </p:nvCxnSpPr>
        <p:spPr>
          <a:xfrm>
            <a:off x="2726626" y="1295400"/>
            <a:ext cx="0" cy="5067300"/>
          </a:xfrm>
          <a:prstGeom prst="line">
            <a:avLst/>
          </a:prstGeom>
          <a:ln w="76200">
            <a:solidFill>
              <a:srgbClr val="002A5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6" name="Rectangle 15">
            <a:extLst>
              <a:ext uri="{FF2B5EF4-FFF2-40B4-BE49-F238E27FC236}">
                <a16:creationId xmlns:a16="http://schemas.microsoft.com/office/drawing/2014/main" id="{1F921417-CCBD-4998-AC43-F31559EDF316}"/>
              </a:ext>
            </a:extLst>
          </p:cNvPr>
          <p:cNvSpPr/>
          <p:nvPr/>
        </p:nvSpPr>
        <p:spPr>
          <a:xfrm>
            <a:off x="3240989" y="1793518"/>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3423232" y="1903962"/>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rgbClr val="002E5D"/>
                </a:solidFill>
                <a:effectLst/>
                <a:latin typeface="Franklin Gothic Medium"/>
              </a:rPr>
              <a:t>What is Safety Planning?</a:t>
            </a:r>
            <a:endParaRPr lang="en-US"/>
          </a:p>
          <a:p>
            <a:pPr marL="0" indent="0">
              <a:buNone/>
            </a:pPr>
            <a:endParaRPr lang="en-US" sz="1700">
              <a:solidFill>
                <a:srgbClr val="474236"/>
              </a:solidFill>
              <a:effectLst/>
              <a:latin typeface="Franklin Gothic Medium" panose="020B0603020102020204" pitchFamily="34" charset="0"/>
            </a:endParaRPr>
          </a:p>
        </p:txBody>
      </p:sp>
      <p:sp>
        <p:nvSpPr>
          <p:cNvPr id="4" name="Oval 3">
            <a:extLst>
              <a:ext uri="{FF2B5EF4-FFF2-40B4-BE49-F238E27FC236}">
                <a16:creationId xmlns:a16="http://schemas.microsoft.com/office/drawing/2014/main" id="{3C6BAF5F-4B0F-4020-8835-42A99B6EB5A4}"/>
              </a:ext>
            </a:extLst>
          </p:cNvPr>
          <p:cNvSpPr/>
          <p:nvPr/>
        </p:nvSpPr>
        <p:spPr>
          <a:xfrm>
            <a:off x="2559941" y="1901895"/>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0" name="Rectangle 19">
            <a:extLst>
              <a:ext uri="{FF2B5EF4-FFF2-40B4-BE49-F238E27FC236}">
                <a16:creationId xmlns:a16="http://schemas.microsoft.com/office/drawing/2014/main" id="{79D43758-CFF5-4AA6-80DE-FB92655BE1F1}"/>
              </a:ext>
            </a:extLst>
          </p:cNvPr>
          <p:cNvSpPr/>
          <p:nvPr/>
        </p:nvSpPr>
        <p:spPr>
          <a:xfrm>
            <a:off x="3240989" y="2509246"/>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713C6CBD-EC4C-4B9A-84F4-4C6405470206}"/>
              </a:ext>
            </a:extLst>
          </p:cNvPr>
          <p:cNvSpPr txBox="1">
            <a:spLocks/>
          </p:cNvSpPr>
          <p:nvPr/>
        </p:nvSpPr>
        <p:spPr>
          <a:xfrm>
            <a:off x="3423232" y="2629778"/>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solidFill>
                  <a:srgbClr val="002E5D"/>
                </a:solidFill>
                <a:effectLst/>
                <a:latin typeface="Franklin Gothic Medium"/>
              </a:rPr>
              <a:t>Empathy vs. Sympathy </a:t>
            </a:r>
            <a:endParaRPr lang="en-US"/>
          </a:p>
        </p:txBody>
      </p:sp>
      <p:sp>
        <p:nvSpPr>
          <p:cNvPr id="22" name="Oval 21">
            <a:extLst>
              <a:ext uri="{FF2B5EF4-FFF2-40B4-BE49-F238E27FC236}">
                <a16:creationId xmlns:a16="http://schemas.microsoft.com/office/drawing/2014/main" id="{189EB034-AC0A-4B25-9694-9CDC2CD0411E}"/>
              </a:ext>
            </a:extLst>
          </p:cNvPr>
          <p:cNvSpPr/>
          <p:nvPr/>
        </p:nvSpPr>
        <p:spPr>
          <a:xfrm>
            <a:off x="2559940" y="2616523"/>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3" name="Rectangle 22">
            <a:extLst>
              <a:ext uri="{FF2B5EF4-FFF2-40B4-BE49-F238E27FC236}">
                <a16:creationId xmlns:a16="http://schemas.microsoft.com/office/drawing/2014/main" id="{26A0068C-E34B-4373-873F-D7FBAD122A52}"/>
              </a:ext>
            </a:extLst>
          </p:cNvPr>
          <p:cNvSpPr/>
          <p:nvPr/>
        </p:nvSpPr>
        <p:spPr>
          <a:xfrm>
            <a:off x="3240989" y="3228234"/>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699B0E-969F-4235-8D11-DEA0415FE14A}"/>
              </a:ext>
            </a:extLst>
          </p:cNvPr>
          <p:cNvSpPr/>
          <p:nvPr/>
        </p:nvSpPr>
        <p:spPr>
          <a:xfrm>
            <a:off x="2559940" y="3341121"/>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6" name="Rectangle 25">
            <a:extLst>
              <a:ext uri="{FF2B5EF4-FFF2-40B4-BE49-F238E27FC236}">
                <a16:creationId xmlns:a16="http://schemas.microsoft.com/office/drawing/2014/main" id="{F27C7FA2-B69A-4E2F-BB0A-0A3C3EAF0074}"/>
              </a:ext>
            </a:extLst>
          </p:cNvPr>
          <p:cNvSpPr/>
          <p:nvPr/>
        </p:nvSpPr>
        <p:spPr>
          <a:xfrm>
            <a:off x="3240989" y="3945859"/>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0E6A61-BC36-4537-9D5E-6BED3B3D6F26}"/>
              </a:ext>
            </a:extLst>
          </p:cNvPr>
          <p:cNvSpPr/>
          <p:nvPr/>
        </p:nvSpPr>
        <p:spPr>
          <a:xfrm>
            <a:off x="2559940" y="405175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30" name="Rectangle 29">
            <a:extLst>
              <a:ext uri="{FF2B5EF4-FFF2-40B4-BE49-F238E27FC236}">
                <a16:creationId xmlns:a16="http://schemas.microsoft.com/office/drawing/2014/main" id="{76926EBE-6EE5-4523-B8FB-E18360C6A2DC}"/>
              </a:ext>
            </a:extLst>
          </p:cNvPr>
          <p:cNvSpPr/>
          <p:nvPr/>
        </p:nvSpPr>
        <p:spPr>
          <a:xfrm>
            <a:off x="3240989" y="4657490"/>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2F11265-6181-4292-89A6-10F146B3DF79}"/>
              </a:ext>
            </a:extLst>
          </p:cNvPr>
          <p:cNvSpPr/>
          <p:nvPr/>
        </p:nvSpPr>
        <p:spPr>
          <a:xfrm>
            <a:off x="2559940" y="476881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35" name="Rectangle 34">
            <a:extLst>
              <a:ext uri="{FF2B5EF4-FFF2-40B4-BE49-F238E27FC236}">
                <a16:creationId xmlns:a16="http://schemas.microsoft.com/office/drawing/2014/main" id="{B3EEF805-F2F8-4FEB-B563-43F34B3B00DC}"/>
              </a:ext>
            </a:extLst>
          </p:cNvPr>
          <p:cNvSpPr/>
          <p:nvPr/>
        </p:nvSpPr>
        <p:spPr>
          <a:xfrm>
            <a:off x="3240989" y="5369121"/>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p>
        </p:txBody>
      </p:sp>
      <p:sp>
        <p:nvSpPr>
          <p:cNvPr id="37" name="Oval 36">
            <a:extLst>
              <a:ext uri="{FF2B5EF4-FFF2-40B4-BE49-F238E27FC236}">
                <a16:creationId xmlns:a16="http://schemas.microsoft.com/office/drawing/2014/main" id="{3A7D89DB-D68B-499B-AB07-7AA03F99A081}"/>
              </a:ext>
            </a:extLst>
          </p:cNvPr>
          <p:cNvSpPr/>
          <p:nvPr/>
        </p:nvSpPr>
        <p:spPr>
          <a:xfrm>
            <a:off x="2559939" y="548587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8" name="Rectangle 27">
            <a:extLst>
              <a:ext uri="{FF2B5EF4-FFF2-40B4-BE49-F238E27FC236}">
                <a16:creationId xmlns:a16="http://schemas.microsoft.com/office/drawing/2014/main" id="{F263D8A9-8E09-47C4-B4B8-B7D15ACB7A73}"/>
              </a:ext>
            </a:extLst>
          </p:cNvPr>
          <p:cNvSpPr/>
          <p:nvPr/>
        </p:nvSpPr>
        <p:spPr>
          <a:xfrm>
            <a:off x="374511" y="6285802"/>
            <a:ext cx="2643672" cy="369332"/>
          </a:xfrm>
          <a:prstGeom prst="rect">
            <a:avLst/>
          </a:prstGeom>
        </p:spPr>
        <p:txBody>
          <a:bodyPr wrap="none">
            <a:spAutoFit/>
          </a:bodyPr>
          <a:lstStyle/>
          <a:p>
            <a:r>
              <a:rPr lang="en-US">
                <a:solidFill>
                  <a:srgbClr val="EABEDB"/>
                </a:solidFill>
                <a:latin typeface="Franklin Gothic Medium" panose="020B0603020102020204" pitchFamily="34" charset="0"/>
                <a:sym typeface="Wingdings" panose="05000000000000000000" pitchFamily="2" charset="2"/>
              </a:rPr>
              <a:t>Section Title |</a:t>
            </a:r>
            <a:r>
              <a:rPr lang="en-US">
                <a:solidFill>
                  <a:srgbClr val="EABEDB"/>
                </a:solidFill>
                <a:latin typeface="Franklin Gothic Medium" panose="020B0603020102020204" pitchFamily="34" charset="0"/>
              </a:rPr>
              <a:t> tahirih.org</a:t>
            </a:r>
          </a:p>
        </p:txBody>
      </p:sp>
      <p:sp>
        <p:nvSpPr>
          <p:cNvPr id="33" name="Rectangle 32">
            <a:extLst>
              <a:ext uri="{FF2B5EF4-FFF2-40B4-BE49-F238E27FC236}">
                <a16:creationId xmlns:a16="http://schemas.microsoft.com/office/drawing/2014/main" id="{DAD9F912-0280-4EC7-AEB2-527D703A6D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8E4A260-E789-441F-B03D-8F2E3E52EDB6}"/>
              </a:ext>
            </a:extLst>
          </p:cNvPr>
          <p:cNvSpPr/>
          <p:nvPr/>
        </p:nvSpPr>
        <p:spPr>
          <a:xfrm>
            <a:off x="505338" y="326167"/>
            <a:ext cx="11197135" cy="923330"/>
          </a:xfrm>
          <a:prstGeom prst="rect">
            <a:avLst/>
          </a:prstGeom>
        </p:spPr>
        <p:txBody>
          <a:bodyPr wrap="square">
            <a:spAutoFit/>
          </a:bodyPr>
          <a:lstStyle/>
          <a:p>
            <a:pPr defTabSz="457200" eaLnBrk="0" fontAlgn="base" hangingPunct="0">
              <a:spcBef>
                <a:spcPct val="0"/>
              </a:spcBef>
              <a:spcAft>
                <a:spcPct val="0"/>
              </a:spcAft>
            </a:pPr>
            <a:r>
              <a:rPr lang="en-US" sz="5400">
                <a:solidFill>
                  <a:srgbClr val="EABEDB"/>
                </a:solidFill>
                <a:latin typeface="Franklin Gothic Demi" panose="020B0703020102020204" pitchFamily="34" charset="0"/>
              </a:rPr>
              <a:t>Agenda</a:t>
            </a:r>
          </a:p>
        </p:txBody>
      </p:sp>
      <p:sp>
        <p:nvSpPr>
          <p:cNvPr id="38" name="Content Placeholder 2">
            <a:extLst>
              <a:ext uri="{FF2B5EF4-FFF2-40B4-BE49-F238E27FC236}">
                <a16:creationId xmlns:a16="http://schemas.microsoft.com/office/drawing/2014/main" id="{437514BF-3032-4C0A-88E1-F899EE4BE9F2}"/>
              </a:ext>
            </a:extLst>
          </p:cNvPr>
          <p:cNvSpPr txBox="1">
            <a:spLocks/>
          </p:cNvSpPr>
          <p:nvPr/>
        </p:nvSpPr>
        <p:spPr>
          <a:xfrm>
            <a:off x="3423232" y="3280295"/>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solidFill>
                  <a:srgbClr val="002E5D"/>
                </a:solidFill>
                <a:effectLst/>
                <a:latin typeface="Franklin Gothic Medium"/>
              </a:rPr>
              <a:t>Crisis vs. Distress</a:t>
            </a:r>
            <a:endParaRPr lang="en-US"/>
          </a:p>
        </p:txBody>
      </p:sp>
      <p:sp>
        <p:nvSpPr>
          <p:cNvPr id="39" name="Content Placeholder 2">
            <a:extLst>
              <a:ext uri="{FF2B5EF4-FFF2-40B4-BE49-F238E27FC236}">
                <a16:creationId xmlns:a16="http://schemas.microsoft.com/office/drawing/2014/main" id="{6449010E-9A3C-4561-BD31-957244BD923E}"/>
              </a:ext>
            </a:extLst>
          </p:cNvPr>
          <p:cNvSpPr txBox="1">
            <a:spLocks/>
          </p:cNvSpPr>
          <p:nvPr/>
        </p:nvSpPr>
        <p:spPr>
          <a:xfrm>
            <a:off x="3423232" y="3974139"/>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solidFill>
                  <a:srgbClr val="002E5D"/>
                </a:solidFill>
                <a:effectLst/>
                <a:latin typeface="Franklin Gothic Medium"/>
              </a:rPr>
              <a:t>Roles and Resources</a:t>
            </a:r>
            <a:endParaRPr lang="en-US"/>
          </a:p>
        </p:txBody>
      </p:sp>
      <p:sp>
        <p:nvSpPr>
          <p:cNvPr id="40" name="Content Placeholder 2">
            <a:extLst>
              <a:ext uri="{FF2B5EF4-FFF2-40B4-BE49-F238E27FC236}">
                <a16:creationId xmlns:a16="http://schemas.microsoft.com/office/drawing/2014/main" id="{31A12D61-2FC5-4115-BDDB-7C945A0A2EBF}"/>
              </a:ext>
            </a:extLst>
          </p:cNvPr>
          <p:cNvSpPr txBox="1">
            <a:spLocks/>
          </p:cNvSpPr>
          <p:nvPr/>
        </p:nvSpPr>
        <p:spPr>
          <a:xfrm>
            <a:off x="3423232" y="4763546"/>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solidFill>
                  <a:srgbClr val="002E5D"/>
                </a:solidFill>
                <a:effectLst/>
                <a:latin typeface="Franklin Gothic Medium"/>
              </a:rPr>
              <a:t>Interactive Case Scenario </a:t>
            </a:r>
            <a:endParaRPr lang="en-US"/>
          </a:p>
        </p:txBody>
      </p:sp>
      <p:sp>
        <p:nvSpPr>
          <p:cNvPr id="27" name="Content Placeholder 2">
            <a:extLst>
              <a:ext uri="{FF2B5EF4-FFF2-40B4-BE49-F238E27FC236}">
                <a16:creationId xmlns:a16="http://schemas.microsoft.com/office/drawing/2014/main" id="{8995490E-652C-4625-9162-54F555958C7F}"/>
              </a:ext>
            </a:extLst>
          </p:cNvPr>
          <p:cNvSpPr txBox="1">
            <a:spLocks/>
          </p:cNvSpPr>
          <p:nvPr/>
        </p:nvSpPr>
        <p:spPr>
          <a:xfrm>
            <a:off x="3423231" y="5489259"/>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solidFill>
                  <a:srgbClr val="002E5D"/>
                </a:solidFill>
                <a:effectLst/>
                <a:latin typeface="Franklin Gothic Medium"/>
              </a:rPr>
              <a:t>Closing the Loop</a:t>
            </a:r>
            <a:endParaRPr lang="en-US"/>
          </a:p>
        </p:txBody>
      </p:sp>
    </p:spTree>
    <p:extLst>
      <p:ext uri="{BB962C8B-B14F-4D97-AF65-F5344CB8AC3E}">
        <p14:creationId xmlns:p14="http://schemas.microsoft.com/office/powerpoint/2010/main" val="1358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836033"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Case Scenario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Case Scenario </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899965" y="1826307"/>
            <a:ext cx="10639362" cy="4031873"/>
          </a:xfrm>
          <a:prstGeom prst="rect">
            <a:avLst/>
          </a:prstGeom>
          <a:noFill/>
        </p:spPr>
        <p:txBody>
          <a:bodyPr wrap="square" lIns="91440" tIns="45720" rIns="91440" bIns="45720" anchor="t">
            <a:spAutoFit/>
          </a:bodyPr>
          <a:lstStyle/>
          <a:p>
            <a:pPr algn="ctr"/>
            <a:r>
              <a:rPr lang="en-US" sz="3200" b="1">
                <a:latin typeface="Calibri"/>
                <a:cs typeface="Calibri"/>
              </a:rPr>
              <a:t>Trigger warning: </a:t>
            </a:r>
          </a:p>
          <a:p>
            <a:pPr algn="ctr"/>
            <a:endParaRPr lang="en-US" sz="3200" b="1">
              <a:latin typeface="Calibri"/>
              <a:cs typeface="Calibri"/>
            </a:endParaRPr>
          </a:p>
          <a:p>
            <a:r>
              <a:rPr lang="en-US" sz="2000">
                <a:latin typeface="Calibri"/>
                <a:cs typeface="Calibri"/>
              </a:rPr>
              <a:t>Elena is meeting with you to start drafting her declaration. She is seeking asylum from the abuse she experienced at the hands of her ex-husband back in home country. During your first meeting, she shares with you that she is currently living with a new partner, with whom she has a two-year-old daughter. As the meetings go on and she develops trust with you, Elena starts sharing that her current partner is becoming very controlling. Her current partner does not like her to wear certain types of clothes, wear make-up or hang out with people other than his family. In your next meeting, Elena shares with you that her partner got aggressive last week and tried to force her to have sex with him. </a:t>
            </a:r>
            <a:endParaRPr lang="en-US" sz="2000">
              <a:latin typeface="Calibri" panose="020F0502020204030204" pitchFamily="34" charset="0"/>
              <a:cs typeface="Calibri" panose="020F0502020204030204" pitchFamily="34" charset="0"/>
            </a:endParaRPr>
          </a:p>
          <a:p>
            <a:pPr marL="342900" indent="-342900">
              <a:buFont typeface="Arial"/>
              <a:buChar char="•"/>
            </a:pPr>
            <a:endParaRPr lang="en-US" sz="1400">
              <a:latin typeface="Calibri" panose="020F0502020204030204" pitchFamily="34" charset="0"/>
              <a:cs typeface="Calibri" panose="020F0502020204030204" pitchFamily="34" charset="0"/>
            </a:endParaRPr>
          </a:p>
          <a:p>
            <a:pPr algn="r"/>
            <a:endParaRPr lang="en-US"/>
          </a:p>
        </p:txBody>
      </p:sp>
    </p:spTree>
    <p:extLst>
      <p:ext uri="{BB962C8B-B14F-4D97-AF65-F5344CB8AC3E}">
        <p14:creationId xmlns:p14="http://schemas.microsoft.com/office/powerpoint/2010/main" val="57825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836033"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Case Scenario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Case Scenario Analysis</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1063111" y="2204467"/>
            <a:ext cx="10639362" cy="3785652"/>
          </a:xfrm>
          <a:prstGeom prst="rect">
            <a:avLst/>
          </a:prstGeom>
          <a:noFill/>
        </p:spPr>
        <p:txBody>
          <a:bodyPr wrap="square" lIns="91440" tIns="45720" rIns="91440" bIns="45720" anchor="t">
            <a:spAutoFit/>
          </a:bodyPr>
          <a:lstStyle/>
          <a:p>
            <a:endParaRPr lang="en-US" sz="2400">
              <a:latin typeface="Calibri" panose="020F0502020204030204" pitchFamily="34" charset="0"/>
              <a:cs typeface="Calibri" panose="020F0502020204030204" pitchFamily="34" charset="0"/>
            </a:endParaRPr>
          </a:p>
          <a:p>
            <a:r>
              <a:rPr lang="en-US" sz="3200">
                <a:latin typeface="Calibri"/>
                <a:cs typeface="Calibri"/>
              </a:rPr>
              <a:t>Questions for Audience:</a:t>
            </a:r>
          </a:p>
          <a:p>
            <a:pPr marL="457200" indent="-457200">
              <a:buFont typeface="Arial" panose="020B0604020202020204" pitchFamily="34" charset="0"/>
              <a:buChar char="•"/>
            </a:pPr>
            <a:r>
              <a:rPr lang="en-US" sz="3200">
                <a:latin typeface="Calibri"/>
                <a:cs typeface="Calibri"/>
              </a:rPr>
              <a:t>Were there any warning signs? </a:t>
            </a:r>
          </a:p>
          <a:p>
            <a:pPr marL="457200" indent="-457200">
              <a:buFont typeface="Arial" panose="020B0604020202020204" pitchFamily="34" charset="0"/>
              <a:buChar char="•"/>
            </a:pPr>
            <a:r>
              <a:rPr lang="en-US" sz="3200">
                <a:latin typeface="Calibri"/>
                <a:ea typeface="+mn-lt"/>
                <a:cs typeface="+mn-lt"/>
              </a:rPr>
              <a:t>What does this client need? </a:t>
            </a:r>
            <a:endParaRPr lang="en-US" sz="3200">
              <a:latin typeface="Calibri"/>
              <a:ea typeface="+mn-lt"/>
              <a:cs typeface="Calibri"/>
            </a:endParaRPr>
          </a:p>
          <a:p>
            <a:pPr marL="457200" indent="-457200">
              <a:buFont typeface="Arial" panose="020B0604020202020204" pitchFamily="34" charset="0"/>
              <a:buChar char="•"/>
            </a:pPr>
            <a:r>
              <a:rPr lang="en-US" sz="3200">
                <a:latin typeface="Calibri"/>
                <a:cs typeface="Calibri"/>
              </a:rPr>
              <a:t>How would you respond?</a:t>
            </a:r>
            <a:endParaRPr lang="en-US" sz="320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a:latin typeface="Calibri"/>
                <a:cs typeface="Calibri"/>
              </a:rPr>
              <a:t>Is this a crisis?</a:t>
            </a:r>
          </a:p>
          <a:p>
            <a:pPr marL="342900" indent="-342900">
              <a:buFont typeface="Arial"/>
              <a:buChar char="•"/>
            </a:pPr>
            <a:endParaRPr lang="en-US" sz="2400">
              <a:latin typeface="Calibri" panose="020F0502020204030204" pitchFamily="34" charset="0"/>
              <a:cs typeface="Calibri" panose="020F0502020204030204" pitchFamily="34" charset="0"/>
            </a:endParaRPr>
          </a:p>
          <a:p>
            <a:pPr marL="342900" indent="-342900">
              <a:buFont typeface="Arial"/>
              <a:buChar char="•"/>
            </a:pPr>
            <a:endParaRPr lang="en-US" sz="1400">
              <a:latin typeface="Calibri" panose="020F0502020204030204" pitchFamily="34" charset="0"/>
              <a:cs typeface="Calibri" panose="020F0502020204030204" pitchFamily="34" charset="0"/>
            </a:endParaRPr>
          </a:p>
          <a:p>
            <a:pPr algn="r"/>
            <a:endParaRPr lang="en-US"/>
          </a:p>
        </p:txBody>
      </p:sp>
    </p:spTree>
    <p:extLst>
      <p:ext uri="{BB962C8B-B14F-4D97-AF65-F5344CB8AC3E}">
        <p14:creationId xmlns:p14="http://schemas.microsoft.com/office/powerpoint/2010/main" val="247382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725507"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What is Safety Planning|</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What is Safety Planning</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776319" y="1614836"/>
            <a:ext cx="10639362" cy="4570482"/>
          </a:xfrm>
          <a:prstGeom prst="rect">
            <a:avLst/>
          </a:prstGeom>
          <a:noFill/>
        </p:spPr>
        <p:txBody>
          <a:bodyPr wrap="square" lIns="91440" tIns="45720" rIns="91440" bIns="45720" anchor="t">
            <a:spAutoFit/>
          </a:bodyPr>
          <a:lstStyle/>
          <a:p>
            <a:r>
              <a:rPr lang="en-US" sz="2200">
                <a:latin typeface="Calibri"/>
                <a:cs typeface="Calibri"/>
              </a:rPr>
              <a:t>A safety plan is an individualized plan created with survivors to </a:t>
            </a:r>
            <a:r>
              <a:rPr lang="en-US" sz="2200" b="1">
                <a:solidFill>
                  <a:srgbClr val="80225F"/>
                </a:solidFill>
                <a:latin typeface="Calibri"/>
                <a:cs typeface="Calibri"/>
              </a:rPr>
              <a:t>help reduce risk of further harm</a:t>
            </a:r>
            <a:r>
              <a:rPr lang="en-US" sz="2200">
                <a:latin typeface="Calibri"/>
                <a:cs typeface="Calibri"/>
              </a:rPr>
              <a:t>: </a:t>
            </a:r>
          </a:p>
          <a:p>
            <a:pPr marL="800100" lvl="1" indent="-342900">
              <a:buFont typeface="Arial" panose="020B0604020202020204" pitchFamily="34" charset="0"/>
              <a:buChar char="•"/>
            </a:pPr>
            <a:r>
              <a:rPr lang="en-US" sz="2200">
                <a:latin typeface="Calibri"/>
                <a:cs typeface="Calibri"/>
              </a:rPr>
              <a:t>Ongoing abuse</a:t>
            </a:r>
          </a:p>
          <a:p>
            <a:pPr marL="800100" lvl="1" indent="-342900">
              <a:buFont typeface="Arial" panose="020B0604020202020204" pitchFamily="34" charset="0"/>
              <a:buChar char="•"/>
            </a:pPr>
            <a:r>
              <a:rPr lang="en-US" sz="2200">
                <a:latin typeface="Calibri"/>
                <a:cs typeface="Calibri"/>
              </a:rPr>
              <a:t>Preparing to leave</a:t>
            </a:r>
          </a:p>
          <a:p>
            <a:pPr marL="800100" lvl="1" indent="-342900">
              <a:buFont typeface="Arial" panose="020B0604020202020204" pitchFamily="34" charset="0"/>
              <a:buChar char="•"/>
            </a:pPr>
            <a:r>
              <a:rPr lang="en-US" sz="2200">
                <a:latin typeface="Calibri"/>
                <a:cs typeface="Calibri"/>
              </a:rPr>
              <a:t>After survivor has left abusive situation</a:t>
            </a:r>
          </a:p>
          <a:p>
            <a:pPr lvl="1"/>
            <a:endParaRPr lang="en-US" sz="2200">
              <a:latin typeface="Calibri"/>
              <a:cs typeface="Calibri"/>
            </a:endParaRPr>
          </a:p>
          <a:p>
            <a:pPr marL="342900" indent="-342900">
              <a:buFont typeface="Arial" panose="020B0604020202020204" pitchFamily="34" charset="0"/>
              <a:buChar char="•"/>
            </a:pPr>
            <a:r>
              <a:rPr lang="en-US" sz="2200">
                <a:latin typeface="Calibri"/>
                <a:cs typeface="Calibri"/>
              </a:rPr>
              <a:t>Safety plan is dynamic</a:t>
            </a:r>
          </a:p>
          <a:p>
            <a:pPr marL="800100" lvl="1" indent="-342900">
              <a:buFont typeface="Arial" panose="020B0604020202020204" pitchFamily="34" charset="0"/>
              <a:buChar char="•"/>
            </a:pPr>
            <a:r>
              <a:rPr lang="en-US" sz="2200">
                <a:latin typeface="Calibri"/>
                <a:cs typeface="Calibri"/>
              </a:rPr>
              <a:t>It changes overtime based on new circumstances</a:t>
            </a:r>
          </a:p>
          <a:p>
            <a:pPr lvl="1"/>
            <a:endParaRPr lang="en-US" sz="2200">
              <a:latin typeface="Calibri"/>
              <a:cs typeface="Calibri"/>
            </a:endParaRPr>
          </a:p>
          <a:p>
            <a:pPr marL="342900" indent="-342900">
              <a:buFont typeface="Arial" panose="020B0604020202020204" pitchFamily="34" charset="0"/>
              <a:buChar char="•"/>
            </a:pPr>
            <a:r>
              <a:rPr lang="en-US" sz="2200">
                <a:latin typeface="Calibri"/>
                <a:cs typeface="Calibri"/>
              </a:rPr>
              <a:t>During a violent incident, our brains may not be as quick to problem solve because of the trauma or shock our bodies are experiencing</a:t>
            </a:r>
          </a:p>
          <a:p>
            <a:pPr marL="800100" lvl="1" indent="-342900">
              <a:buFont typeface="Arial" panose="020B0604020202020204" pitchFamily="34" charset="0"/>
              <a:buChar char="•"/>
            </a:pPr>
            <a:r>
              <a:rPr lang="en-US" sz="2200">
                <a:latin typeface="Calibri"/>
                <a:cs typeface="Calibri"/>
              </a:rPr>
              <a:t>Safety planning in advance can help us be better prepared </a:t>
            </a:r>
          </a:p>
          <a:p>
            <a:pPr lvl="1"/>
            <a:endParaRPr lang="en-US" sz="900">
              <a:latin typeface="Calibri"/>
              <a:cs typeface="Calibri"/>
            </a:endParaRPr>
          </a:p>
          <a:p>
            <a:pPr lvl="1"/>
            <a:r>
              <a:rPr lang="en-US">
                <a:latin typeface="Calibri"/>
                <a:cs typeface="Calibri"/>
              </a:rPr>
              <a:t>				                           Source: https://www.thehotline.org/create-a-safety-plan/</a:t>
            </a:r>
          </a:p>
        </p:txBody>
      </p:sp>
    </p:spTree>
    <p:extLst>
      <p:ext uri="{BB962C8B-B14F-4D97-AF65-F5344CB8AC3E}">
        <p14:creationId xmlns:p14="http://schemas.microsoft.com/office/powerpoint/2010/main" val="279366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725507"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What is Safety Planning|</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Advocate’s role in safety planning</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610471" y="2013228"/>
            <a:ext cx="10639362" cy="3631763"/>
          </a:xfrm>
          <a:prstGeom prst="rect">
            <a:avLst/>
          </a:prstGeom>
          <a:noFill/>
        </p:spPr>
        <p:txBody>
          <a:bodyPr wrap="square" lIns="91440" tIns="45720" rIns="91440" bIns="45720" anchor="t">
            <a:spAutoFit/>
          </a:bodyPr>
          <a:lstStyle/>
          <a:p>
            <a:r>
              <a:rPr lang="en-US" sz="2400">
                <a:latin typeface="Calibri"/>
                <a:cs typeface="Calibri"/>
              </a:rPr>
              <a:t>The survivor is always the expert. Every expert can use a thought partner!</a:t>
            </a:r>
          </a:p>
          <a:p>
            <a:pPr marL="800100" lvl="1" indent="-342900">
              <a:buFont typeface="Arial" panose="020B0604020202020204" pitchFamily="34" charset="0"/>
              <a:buChar char="•"/>
            </a:pPr>
            <a:r>
              <a:rPr lang="en-US" sz="2400">
                <a:latin typeface="Calibri"/>
                <a:cs typeface="Calibri"/>
              </a:rPr>
              <a:t>Our role as advocates is to:  </a:t>
            </a:r>
          </a:p>
          <a:p>
            <a:pPr marL="1257300" lvl="2" indent="-342900">
              <a:buFont typeface="Arial" panose="020B0604020202020204" pitchFamily="34" charset="0"/>
              <a:buChar char="•"/>
            </a:pPr>
            <a:r>
              <a:rPr lang="en-US" sz="2400">
                <a:latin typeface="Calibri"/>
                <a:cs typeface="Calibri"/>
              </a:rPr>
              <a:t>Create space</a:t>
            </a:r>
          </a:p>
          <a:p>
            <a:pPr marL="1257300" lvl="2" indent="-342900">
              <a:buFont typeface="Arial" panose="020B0604020202020204" pitchFamily="34" charset="0"/>
              <a:buChar char="•"/>
            </a:pPr>
            <a:r>
              <a:rPr lang="en-US" sz="2400">
                <a:latin typeface="Calibri"/>
                <a:cs typeface="Calibri"/>
              </a:rPr>
              <a:t>Validate</a:t>
            </a:r>
          </a:p>
          <a:p>
            <a:pPr marL="1257300" lvl="2" indent="-342900">
              <a:buFont typeface="Arial" panose="020B0604020202020204" pitchFamily="34" charset="0"/>
              <a:buChar char="•"/>
            </a:pPr>
            <a:r>
              <a:rPr lang="en-US" sz="2400">
                <a:latin typeface="Calibri"/>
                <a:cs typeface="Calibri"/>
              </a:rPr>
              <a:t>Ask questions</a:t>
            </a:r>
          </a:p>
          <a:p>
            <a:pPr marL="1257300" lvl="2" indent="-342900">
              <a:buFont typeface="Arial" panose="020B0604020202020204" pitchFamily="34" charset="0"/>
              <a:buChar char="•"/>
            </a:pPr>
            <a:r>
              <a:rPr lang="en-US" sz="2400">
                <a:latin typeface="Calibri"/>
                <a:cs typeface="Calibri"/>
              </a:rPr>
              <a:t>Help assess risk</a:t>
            </a:r>
          </a:p>
          <a:p>
            <a:pPr marL="1257300" lvl="2" indent="-342900">
              <a:buFont typeface="Arial" panose="020B0604020202020204" pitchFamily="34" charset="0"/>
              <a:buChar char="•"/>
            </a:pPr>
            <a:r>
              <a:rPr lang="en-US" sz="2400">
                <a:latin typeface="Calibri"/>
                <a:cs typeface="Calibri"/>
              </a:rPr>
              <a:t>Provide information and resources</a:t>
            </a:r>
          </a:p>
          <a:p>
            <a:pPr marL="1257300" lvl="2" indent="-342900">
              <a:buFont typeface="Arial" panose="020B0604020202020204" pitchFamily="34" charset="0"/>
              <a:buChar char="•"/>
            </a:pPr>
            <a:r>
              <a:rPr lang="en-US" sz="2400">
                <a:latin typeface="Calibri"/>
                <a:cs typeface="Calibri"/>
              </a:rPr>
              <a:t>Help plan and provide options</a:t>
            </a:r>
          </a:p>
          <a:p>
            <a:endParaRPr lang="en-US" sz="2400">
              <a:latin typeface="Calibri"/>
              <a:cs typeface="Calibri"/>
            </a:endParaRPr>
          </a:p>
          <a:p>
            <a:endParaRPr lang="en-US" sz="1400">
              <a:latin typeface="Calibri"/>
              <a:cs typeface="Calibri"/>
            </a:endParaRPr>
          </a:p>
        </p:txBody>
      </p:sp>
    </p:spTree>
    <p:extLst>
      <p:ext uri="{BB962C8B-B14F-4D97-AF65-F5344CB8AC3E}">
        <p14:creationId xmlns:p14="http://schemas.microsoft.com/office/powerpoint/2010/main" val="106008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661452"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Empathy vs. Sympathy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Empathy vs. Sympathy</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227133" y="1901831"/>
            <a:ext cx="2818187" cy="4062651"/>
          </a:xfrm>
          <a:prstGeom prst="rect">
            <a:avLst/>
          </a:prstGeom>
          <a:noFill/>
        </p:spPr>
        <p:txBody>
          <a:bodyPr wrap="square" lIns="91440" tIns="45720" rIns="91440" bIns="45720" anchor="t">
            <a:spAutoFit/>
          </a:bodyPr>
          <a:lstStyle/>
          <a:p>
            <a:r>
              <a:rPr lang="en-US" sz="2400" b="1">
                <a:latin typeface="Calibri"/>
                <a:cs typeface="Calibri"/>
              </a:rPr>
              <a:t>Sympathy </a:t>
            </a:r>
            <a:r>
              <a:rPr lang="en-US" sz="2400">
                <a:latin typeface="Calibri"/>
                <a:cs typeface="Calibri"/>
              </a:rPr>
              <a:t>- </a:t>
            </a:r>
            <a:r>
              <a:rPr lang="en-US" sz="2400">
                <a:latin typeface="Calibri"/>
                <a:ea typeface="+mn-lt"/>
                <a:cs typeface="+mn-lt"/>
              </a:rPr>
              <a:t>feelings of sorrow for someone else's misfortune.</a:t>
            </a:r>
            <a:endParaRPr lang="en-US"/>
          </a:p>
          <a:p>
            <a:endParaRPr lang="en-US" sz="2400">
              <a:latin typeface="Calibri"/>
              <a:cs typeface="Calibri"/>
            </a:endParaRPr>
          </a:p>
          <a:p>
            <a:r>
              <a:rPr lang="en-US" sz="2400" b="1">
                <a:latin typeface="Calibri"/>
                <a:cs typeface="Calibri"/>
              </a:rPr>
              <a:t>Empathy </a:t>
            </a:r>
            <a:r>
              <a:rPr lang="en-US" sz="2400">
                <a:latin typeface="Calibri"/>
                <a:cs typeface="Calibri"/>
              </a:rPr>
              <a:t>- the ability to understand and share the feelings of another.</a:t>
            </a:r>
            <a:endParaRPr lang="en-US"/>
          </a:p>
          <a:p>
            <a:endParaRPr lang="en-US">
              <a:latin typeface="Calibri"/>
              <a:cs typeface="Calibri"/>
            </a:endParaRPr>
          </a:p>
        </p:txBody>
      </p:sp>
      <p:graphicFrame>
        <p:nvGraphicFramePr>
          <p:cNvPr id="2" name="Table 2">
            <a:extLst>
              <a:ext uri="{FF2B5EF4-FFF2-40B4-BE49-F238E27FC236}">
                <a16:creationId xmlns:a16="http://schemas.microsoft.com/office/drawing/2014/main" id="{1F595C6A-5AC1-4E21-A809-C8F92039A250}"/>
              </a:ext>
            </a:extLst>
          </p:cNvPr>
          <p:cNvGraphicFramePr>
            <a:graphicFrameLocks noGrp="1"/>
          </p:cNvGraphicFramePr>
          <p:nvPr>
            <p:extLst>
              <p:ext uri="{D42A27DB-BD31-4B8C-83A1-F6EECF244321}">
                <p14:modId xmlns:p14="http://schemas.microsoft.com/office/powerpoint/2010/main" val="1741154113"/>
              </p:ext>
            </p:extLst>
          </p:nvPr>
        </p:nvGraphicFramePr>
        <p:xfrm>
          <a:off x="3198619" y="1961482"/>
          <a:ext cx="8491084" cy="3688800"/>
        </p:xfrm>
        <a:graphic>
          <a:graphicData uri="http://schemas.openxmlformats.org/drawingml/2006/table">
            <a:tbl>
              <a:tblPr firstRow="1" bandRow="1">
                <a:tableStyleId>{5C22544A-7EE6-4342-B048-85BDC9FD1C3A}</a:tableStyleId>
              </a:tblPr>
              <a:tblGrid>
                <a:gridCol w="4245542">
                  <a:extLst>
                    <a:ext uri="{9D8B030D-6E8A-4147-A177-3AD203B41FA5}">
                      <a16:colId xmlns:a16="http://schemas.microsoft.com/office/drawing/2014/main" val="3480389496"/>
                    </a:ext>
                  </a:extLst>
                </a:gridCol>
                <a:gridCol w="4245542">
                  <a:extLst>
                    <a:ext uri="{9D8B030D-6E8A-4147-A177-3AD203B41FA5}">
                      <a16:colId xmlns:a16="http://schemas.microsoft.com/office/drawing/2014/main" val="2596083727"/>
                    </a:ext>
                  </a:extLst>
                </a:gridCol>
              </a:tblGrid>
              <a:tr h="1037040">
                <a:tc>
                  <a:txBody>
                    <a:bodyPr/>
                    <a:lstStyle/>
                    <a:p>
                      <a:pPr algn="ctr"/>
                      <a:r>
                        <a:rPr lang="en-US" sz="4800"/>
                        <a:t>Pity</a:t>
                      </a:r>
                    </a:p>
                  </a:txBody>
                  <a:tcPr anchor="ctr"/>
                </a:tc>
                <a:tc>
                  <a:txBody>
                    <a:bodyPr/>
                    <a:lstStyle/>
                    <a:p>
                      <a:pPr algn="ctr"/>
                      <a:r>
                        <a:rPr lang="en-US" sz="2400" b="0"/>
                        <a:t>"Oh no! That sounds awful. You poor thing. I can't even imagine."</a:t>
                      </a:r>
                    </a:p>
                  </a:txBody>
                  <a:tcPr anchor="ctr"/>
                </a:tc>
                <a:extLst>
                  <a:ext uri="{0D108BD9-81ED-4DB2-BD59-A6C34878D82A}">
                    <a16:rowId xmlns:a16="http://schemas.microsoft.com/office/drawing/2014/main" val="2993848267"/>
                  </a:ext>
                </a:extLst>
              </a:tr>
              <a:tr h="1037040">
                <a:tc>
                  <a:txBody>
                    <a:bodyPr/>
                    <a:lstStyle/>
                    <a:p>
                      <a:pPr lvl="0" algn="ctr">
                        <a:buNone/>
                      </a:pPr>
                      <a:r>
                        <a:rPr lang="en-US" sz="4400" b="1" i="0" u="none" strike="noStrike" noProof="0">
                          <a:latin typeface="Franklin Gothic Book"/>
                        </a:rPr>
                        <a:t>Sympathy </a:t>
                      </a:r>
                      <a:endParaRPr lang="en-US" sz="4400" b="1"/>
                    </a:p>
                  </a:txBody>
                  <a:tcPr anchor="ctr"/>
                </a:tc>
                <a:tc>
                  <a:txBody>
                    <a:bodyPr/>
                    <a:lstStyle/>
                    <a:p>
                      <a:pPr algn="ctr"/>
                      <a:r>
                        <a:rPr lang="en-US" sz="2800"/>
                        <a:t>"I am so sad that you had to go through that."</a:t>
                      </a:r>
                    </a:p>
                  </a:txBody>
                  <a:tcPr anchor="ctr"/>
                </a:tc>
                <a:extLst>
                  <a:ext uri="{0D108BD9-81ED-4DB2-BD59-A6C34878D82A}">
                    <a16:rowId xmlns:a16="http://schemas.microsoft.com/office/drawing/2014/main" val="607290517"/>
                  </a:ext>
                </a:extLst>
              </a:tr>
              <a:tr h="1239941">
                <a:tc>
                  <a:txBody>
                    <a:bodyPr/>
                    <a:lstStyle/>
                    <a:p>
                      <a:pPr algn="ctr"/>
                      <a:r>
                        <a:rPr lang="en-US" sz="4800" b="1"/>
                        <a:t>Empathy</a:t>
                      </a:r>
                    </a:p>
                  </a:txBody>
                  <a:tcPr anchor="ctr"/>
                </a:tc>
                <a:tc>
                  <a:txBody>
                    <a:bodyPr/>
                    <a:lstStyle/>
                    <a:p>
                      <a:r>
                        <a:rPr lang="en-US"/>
                        <a:t>"I understand. That must have been a very difficult thing to go through. I can hear in your voice that talking about this is not easy, but I am glad you told me. You did not deserve to go through that."</a:t>
                      </a:r>
                    </a:p>
                  </a:txBody>
                  <a:tcPr/>
                </a:tc>
                <a:extLst>
                  <a:ext uri="{0D108BD9-81ED-4DB2-BD59-A6C34878D82A}">
                    <a16:rowId xmlns:a16="http://schemas.microsoft.com/office/drawing/2014/main" val="1760906524"/>
                  </a:ext>
                </a:extLst>
              </a:tr>
            </a:tbl>
          </a:graphicData>
        </a:graphic>
      </p:graphicFrame>
    </p:spTree>
    <p:extLst>
      <p:ext uri="{BB962C8B-B14F-4D97-AF65-F5344CB8AC3E}">
        <p14:creationId xmlns:p14="http://schemas.microsoft.com/office/powerpoint/2010/main" val="368296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661452"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Empathy vs. Sympathy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Empathy vs. Sympathy</a:t>
            </a:r>
            <a:endParaRPr lang="en-US"/>
          </a:p>
        </p:txBody>
      </p:sp>
      <p:pic>
        <p:nvPicPr>
          <p:cNvPr id="2" name="Picture 3">
            <a:hlinkClick r:id="" action="ppaction://media"/>
            <a:extLst>
              <a:ext uri="{FF2B5EF4-FFF2-40B4-BE49-F238E27FC236}">
                <a16:creationId xmlns:a16="http://schemas.microsoft.com/office/drawing/2014/main" id="{7C13D9A5-5D8A-407F-97E2-DE5347C9A461}"/>
              </a:ext>
            </a:extLst>
          </p:cNvPr>
          <p:cNvPicPr>
            <a:picLocks noRot="1" noChangeAspect="1"/>
          </p:cNvPicPr>
          <p:nvPr>
            <a:videoFile r:link="rId1"/>
          </p:nvPr>
        </p:nvPicPr>
        <p:blipFill>
          <a:blip r:embed="rId5"/>
          <a:stretch>
            <a:fillRect/>
          </a:stretch>
        </p:blipFill>
        <p:spPr>
          <a:xfrm>
            <a:off x="2197767" y="1565076"/>
            <a:ext cx="7766136" cy="4544599"/>
          </a:xfrm>
          <a:prstGeom prst="rect">
            <a:avLst/>
          </a:prstGeom>
        </p:spPr>
      </p:pic>
    </p:spTree>
    <p:extLst>
      <p:ext uri="{BB962C8B-B14F-4D97-AF65-F5344CB8AC3E}">
        <p14:creationId xmlns:p14="http://schemas.microsoft.com/office/powerpoint/2010/main" val="412089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Shape&#10;&#10;Description automatically generated">
            <a:extLst>
              <a:ext uri="{FF2B5EF4-FFF2-40B4-BE49-F238E27FC236}">
                <a16:creationId xmlns:a16="http://schemas.microsoft.com/office/drawing/2014/main" id="{DE0EADFC-86C0-49F2-ADFA-66AE8887BD7E}"/>
              </a:ext>
            </a:extLst>
          </p:cNvPr>
          <p:cNvPicPr>
            <a:picLocks noGrp="1" noChangeAspect="1"/>
          </p:cNvPicPr>
          <p:nvPr>
            <p:ph sz="half" idx="2"/>
          </p:nvPr>
        </p:nvPicPr>
        <p:blipFill>
          <a:blip r:embed="rId2"/>
          <a:stretch>
            <a:fillRect/>
          </a:stretch>
        </p:blipFill>
        <p:spPr>
          <a:xfrm>
            <a:off x="5901" y="3650"/>
            <a:ext cx="12044541" cy="1541889"/>
          </a:xfrm>
        </p:spPr>
      </p:pic>
      <p:sp>
        <p:nvSpPr>
          <p:cNvPr id="11" name="TextBox 10">
            <a:extLst>
              <a:ext uri="{FF2B5EF4-FFF2-40B4-BE49-F238E27FC236}">
                <a16:creationId xmlns:a16="http://schemas.microsoft.com/office/drawing/2014/main" id="{FFD1FC69-6146-4F7D-8C84-02BB0BE69745}"/>
              </a:ext>
            </a:extLst>
          </p:cNvPr>
          <p:cNvSpPr txBox="1"/>
          <p:nvPr/>
        </p:nvSpPr>
        <p:spPr>
          <a:xfrm>
            <a:off x="238664" y="195533"/>
            <a:ext cx="1017629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0" i="1">
                <a:solidFill>
                  <a:schemeClr val="bg1"/>
                </a:solidFill>
                <a:latin typeface="Bodoni MT"/>
              </a:rPr>
              <a:t>Today's Presenters</a:t>
            </a:r>
          </a:p>
        </p:txBody>
      </p:sp>
      <p:sp>
        <p:nvSpPr>
          <p:cNvPr id="14" name="TextBox 13">
            <a:extLst>
              <a:ext uri="{FF2B5EF4-FFF2-40B4-BE49-F238E27FC236}">
                <a16:creationId xmlns:a16="http://schemas.microsoft.com/office/drawing/2014/main" id="{700CF7F8-76CB-410B-BFA8-C99D9F2649E9}"/>
              </a:ext>
            </a:extLst>
          </p:cNvPr>
          <p:cNvSpPr txBox="1"/>
          <p:nvPr/>
        </p:nvSpPr>
        <p:spPr>
          <a:xfrm>
            <a:off x="2405510" y="2682618"/>
            <a:ext cx="7240949"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00438F"/>
                </a:solidFill>
                <a:latin typeface="Franklin Gothic Demi Cond"/>
              </a:rPr>
              <a:t>Tahirih National Office</a:t>
            </a:r>
          </a:p>
          <a:p>
            <a:pPr algn="ctr"/>
            <a:endParaRPr lang="en-US" sz="2800">
              <a:solidFill>
                <a:srgbClr val="00438F"/>
              </a:solidFill>
              <a:latin typeface="Franklin Gothic Medium"/>
            </a:endParaRPr>
          </a:p>
          <a:p>
            <a:pPr algn="ctr"/>
            <a:r>
              <a:rPr lang="en-US">
                <a:solidFill>
                  <a:schemeClr val="bg2">
                    <a:lumMod val="10000"/>
                  </a:schemeClr>
                </a:solidFill>
                <a:latin typeface="Franklin Gothic Medium"/>
              </a:rPr>
              <a:t>Richard Calderone</a:t>
            </a:r>
          </a:p>
          <a:p>
            <a:pPr algn="ctr"/>
            <a:r>
              <a:rPr lang="en-US">
                <a:solidFill>
                  <a:schemeClr val="bg2">
                    <a:lumMod val="10000"/>
                  </a:schemeClr>
                </a:solidFill>
                <a:latin typeface="Franklin Gothic Medium"/>
              </a:rPr>
              <a:t>Litigation Counsel</a:t>
            </a:r>
          </a:p>
          <a:p>
            <a:pPr algn="ctr"/>
            <a:endParaRPr lang="en-US">
              <a:solidFill>
                <a:schemeClr val="bg2">
                  <a:lumMod val="10000"/>
                </a:schemeClr>
              </a:solidFill>
              <a:latin typeface="Franklin Gothic Medium"/>
            </a:endParaRPr>
          </a:p>
          <a:p>
            <a:pPr algn="ctr"/>
            <a:r>
              <a:rPr lang="en-US">
                <a:solidFill>
                  <a:schemeClr val="bg2">
                    <a:lumMod val="10000"/>
                  </a:schemeClr>
                </a:solidFill>
                <a:latin typeface="Franklin Gothic Medium"/>
              </a:rPr>
              <a:t>Adriana Lopez, Co-Director of Client Advocacy, Social Services</a:t>
            </a:r>
          </a:p>
          <a:p>
            <a:pPr algn="ctr"/>
            <a:r>
              <a:rPr lang="en-US">
                <a:solidFill>
                  <a:schemeClr val="bg2">
                    <a:lumMod val="10000"/>
                  </a:schemeClr>
                </a:solidFill>
                <a:latin typeface="Franklin Gothic Medium"/>
              </a:rPr>
              <a:t>&amp;</a:t>
            </a:r>
          </a:p>
          <a:p>
            <a:pPr algn="ctr"/>
            <a:r>
              <a:rPr lang="en-US">
                <a:solidFill>
                  <a:schemeClr val="bg2">
                    <a:lumMod val="10000"/>
                  </a:schemeClr>
                </a:solidFill>
                <a:latin typeface="Franklin Gothic Medium"/>
              </a:rPr>
              <a:t>Casey Swegman, Forced Marriage Initiative Project &amp; Policy Manager</a:t>
            </a:r>
          </a:p>
        </p:txBody>
      </p:sp>
    </p:spTree>
    <p:extLst>
      <p:ext uri="{BB962C8B-B14F-4D97-AF65-F5344CB8AC3E}">
        <p14:creationId xmlns:p14="http://schemas.microsoft.com/office/powerpoint/2010/main" val="315057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661452"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Empathy vs. Sympathy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Why Empathy Is So Important</a:t>
            </a:r>
            <a:endParaRPr lang="en-US"/>
          </a:p>
        </p:txBody>
      </p:sp>
      <p:sp>
        <p:nvSpPr>
          <p:cNvPr id="2" name="TextBox 1">
            <a:extLst>
              <a:ext uri="{FF2B5EF4-FFF2-40B4-BE49-F238E27FC236}">
                <a16:creationId xmlns:a16="http://schemas.microsoft.com/office/drawing/2014/main" id="{85C71CB9-CFBB-4C80-A12B-EAD2762E6E09}"/>
              </a:ext>
            </a:extLst>
          </p:cNvPr>
          <p:cNvSpPr txBox="1"/>
          <p:nvPr/>
        </p:nvSpPr>
        <p:spPr>
          <a:xfrm>
            <a:off x="227133" y="1930586"/>
            <a:ext cx="5894942" cy="2585323"/>
          </a:xfrm>
          <a:prstGeom prst="rect">
            <a:avLst/>
          </a:prstGeom>
          <a:noFill/>
        </p:spPr>
        <p:txBody>
          <a:bodyPr wrap="square" lIns="91440" tIns="45720" rIns="91440" bIns="45720" anchor="t">
            <a:spAutoFit/>
          </a:bodyPr>
          <a:lstStyle/>
          <a:p>
            <a:r>
              <a:rPr lang="en-US" sz="3600" b="1">
                <a:latin typeface="Calibri"/>
                <a:cs typeface="Calibri"/>
              </a:rPr>
              <a:t>Empathy is crucial to building rapport and making a strong case together with your client. </a:t>
            </a:r>
            <a:endParaRPr lang="en-US" sz="3600"/>
          </a:p>
          <a:p>
            <a:endParaRPr lang="en-US">
              <a:latin typeface="Calibri"/>
              <a:cs typeface="Calibri"/>
            </a:endParaRPr>
          </a:p>
        </p:txBody>
      </p:sp>
      <p:pic>
        <p:nvPicPr>
          <p:cNvPr id="4" name="Picture 4">
            <a:extLst>
              <a:ext uri="{FF2B5EF4-FFF2-40B4-BE49-F238E27FC236}">
                <a16:creationId xmlns:a16="http://schemas.microsoft.com/office/drawing/2014/main" id="{2517D23A-C794-4F6C-AD3C-10B576A167CB}"/>
              </a:ext>
            </a:extLst>
          </p:cNvPr>
          <p:cNvPicPr>
            <a:picLocks noChangeAspect="1"/>
          </p:cNvPicPr>
          <p:nvPr/>
        </p:nvPicPr>
        <p:blipFill>
          <a:blip r:embed="rId4"/>
          <a:stretch>
            <a:fillRect/>
          </a:stretch>
        </p:blipFill>
        <p:spPr>
          <a:xfrm>
            <a:off x="6248401" y="2197220"/>
            <a:ext cx="5259237" cy="3498730"/>
          </a:xfrm>
          <a:prstGeom prst="rect">
            <a:avLst/>
          </a:prstGeom>
        </p:spPr>
      </p:pic>
    </p:spTree>
    <p:extLst>
      <p:ext uri="{BB962C8B-B14F-4D97-AF65-F5344CB8AC3E}">
        <p14:creationId xmlns:p14="http://schemas.microsoft.com/office/powerpoint/2010/main" val="42369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661452"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Empathy vs. Sympathy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endParaRPr lang="en-US" sz="5400">
              <a:solidFill>
                <a:srgbClr val="EABEDB"/>
              </a:solidFill>
              <a:latin typeface="Franklin Gothic Demi"/>
            </a:endParaRPr>
          </a:p>
        </p:txBody>
      </p:sp>
      <p:sp>
        <p:nvSpPr>
          <p:cNvPr id="3" name="Rectangle 2">
            <a:extLst>
              <a:ext uri="{FF2B5EF4-FFF2-40B4-BE49-F238E27FC236}">
                <a16:creationId xmlns:a16="http://schemas.microsoft.com/office/drawing/2014/main" id="{A9CF47F9-F4DB-4FB1-83D3-8A2B21B517AF}"/>
              </a:ext>
            </a:extLst>
          </p:cNvPr>
          <p:cNvSpPr/>
          <p:nvPr/>
        </p:nvSpPr>
        <p:spPr>
          <a:xfrm>
            <a:off x="226417" y="306039"/>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What's worse than pity?</a:t>
            </a:r>
            <a:endParaRPr lang="en-US"/>
          </a:p>
        </p:txBody>
      </p:sp>
      <p:pic>
        <p:nvPicPr>
          <p:cNvPr id="5" name="Picture 5" descr="A picture containing person, indoor&#10;&#10;Description automatically generated">
            <a:extLst>
              <a:ext uri="{FF2B5EF4-FFF2-40B4-BE49-F238E27FC236}">
                <a16:creationId xmlns:a16="http://schemas.microsoft.com/office/drawing/2014/main" id="{E68A4F2B-8009-43FF-A57B-824D10667EFC}"/>
              </a:ext>
            </a:extLst>
          </p:cNvPr>
          <p:cNvPicPr>
            <a:picLocks noChangeAspect="1"/>
          </p:cNvPicPr>
          <p:nvPr/>
        </p:nvPicPr>
        <p:blipFill>
          <a:blip r:embed="rId4"/>
          <a:stretch>
            <a:fillRect/>
          </a:stretch>
        </p:blipFill>
        <p:spPr>
          <a:xfrm>
            <a:off x="209911" y="1810109"/>
            <a:ext cx="6236898" cy="4129177"/>
          </a:xfrm>
          <a:prstGeom prst="rect">
            <a:avLst/>
          </a:prstGeom>
        </p:spPr>
      </p:pic>
      <p:sp>
        <p:nvSpPr>
          <p:cNvPr id="6" name="TextBox 5">
            <a:extLst>
              <a:ext uri="{FF2B5EF4-FFF2-40B4-BE49-F238E27FC236}">
                <a16:creationId xmlns:a16="http://schemas.microsoft.com/office/drawing/2014/main" id="{004AF8F8-8344-4768-B9E7-6DA552BD5E33}"/>
              </a:ext>
            </a:extLst>
          </p:cNvPr>
          <p:cNvSpPr txBox="1"/>
          <p:nvPr/>
        </p:nvSpPr>
        <p:spPr>
          <a:xfrm>
            <a:off x="7027623" y="1973718"/>
            <a:ext cx="4672867" cy="1477328"/>
          </a:xfrm>
          <a:prstGeom prst="rect">
            <a:avLst/>
          </a:prstGeom>
          <a:noFill/>
        </p:spPr>
        <p:txBody>
          <a:bodyPr wrap="square" lIns="91440" tIns="45720" rIns="91440" bIns="45720" anchor="t">
            <a:spAutoFit/>
          </a:bodyPr>
          <a:lstStyle/>
          <a:p>
            <a:r>
              <a:rPr lang="en-US" sz="3600" b="1">
                <a:latin typeface="Calibri"/>
                <a:cs typeface="Calibri"/>
              </a:rPr>
              <a:t>The "business as usual" response.</a:t>
            </a:r>
          </a:p>
          <a:p>
            <a:endParaRPr lang="en-US">
              <a:latin typeface="Calibri"/>
              <a:cs typeface="Calibri"/>
            </a:endParaRPr>
          </a:p>
        </p:txBody>
      </p:sp>
    </p:spTree>
    <p:extLst>
      <p:ext uri="{BB962C8B-B14F-4D97-AF65-F5344CB8AC3E}">
        <p14:creationId xmlns:p14="http://schemas.microsoft.com/office/powerpoint/2010/main" val="172611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725507"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What is Safety Planning|</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Spotting Safety Planning Needs</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776319" y="1575223"/>
            <a:ext cx="10639362" cy="4832092"/>
          </a:xfrm>
          <a:prstGeom prst="rect">
            <a:avLst/>
          </a:prstGeom>
          <a:noFill/>
        </p:spPr>
        <p:txBody>
          <a:bodyPr wrap="square" lIns="91440" tIns="45720" rIns="91440" bIns="45720" anchor="t">
            <a:spAutoFit/>
          </a:bodyPr>
          <a:lstStyle/>
          <a:p>
            <a:r>
              <a:rPr lang="en-US" sz="2200">
                <a:latin typeface="Calibri"/>
                <a:cs typeface="Calibri"/>
              </a:rPr>
              <a:t>Safety planning needs vary by client and their present circumstances. So, how do you determine what type of help your client needs?</a:t>
            </a:r>
          </a:p>
          <a:p>
            <a:pPr marL="800100" lvl="1" indent="-342900">
              <a:buFont typeface="Arial" panose="020B0604020202020204" pitchFamily="34" charset="0"/>
              <a:buChar char="•"/>
            </a:pPr>
            <a:r>
              <a:rPr lang="en-US" sz="2200">
                <a:latin typeface="Calibri"/>
                <a:cs typeface="Calibri"/>
              </a:rPr>
              <a:t>Asking follow up questions – </a:t>
            </a:r>
          </a:p>
          <a:p>
            <a:pPr marL="1257300" lvl="2" indent="-342900">
              <a:buFont typeface="Arial" panose="020B0604020202020204" pitchFamily="34" charset="0"/>
              <a:buChar char="•"/>
            </a:pPr>
            <a:r>
              <a:rPr lang="en-US" sz="2200">
                <a:latin typeface="Calibri"/>
                <a:cs typeface="Calibri"/>
              </a:rPr>
              <a:t>“I heard you say X and I want to make sure I understood you correctly.” </a:t>
            </a:r>
          </a:p>
          <a:p>
            <a:pPr marL="1257300" lvl="2" indent="-342900">
              <a:buFont typeface="Arial" panose="020B0604020202020204" pitchFamily="34" charset="0"/>
              <a:buChar char="•"/>
            </a:pPr>
            <a:r>
              <a:rPr lang="en-US" sz="2200">
                <a:latin typeface="Calibri"/>
                <a:cs typeface="Calibri"/>
              </a:rPr>
              <a:t>“What you shared with me sounds very stressful. I am sorry that you are experiencing that. Know that it is not your fault. Nobody deserves to be treated this way.”</a:t>
            </a:r>
          </a:p>
          <a:p>
            <a:pPr marL="1257300" lvl="2" indent="-342900">
              <a:buFont typeface="Arial" panose="020B0604020202020204" pitchFamily="34" charset="0"/>
              <a:buChar char="•"/>
            </a:pPr>
            <a:r>
              <a:rPr lang="en-US" sz="2200">
                <a:latin typeface="Calibri"/>
                <a:cs typeface="Calibri"/>
              </a:rPr>
              <a:t>"How does X behavior make you feel?"</a:t>
            </a:r>
          </a:p>
          <a:p>
            <a:pPr marL="1257300" lvl="2" indent="-342900">
              <a:buFont typeface="Arial" panose="020B0604020202020204" pitchFamily="34" charset="0"/>
              <a:buChar char="•"/>
            </a:pPr>
            <a:r>
              <a:rPr lang="en-US" sz="2200">
                <a:latin typeface="Calibri"/>
                <a:cs typeface="Calibri"/>
              </a:rPr>
              <a:t>“I am a bit concerned about your safety. Could I ask you a couple more questions to make sure I fully understand your what is going on” </a:t>
            </a:r>
            <a:r>
              <a:rPr lang="en-US" sz="2400" b="1" u="sng">
                <a:latin typeface="Calibri"/>
                <a:cs typeface="Calibri"/>
              </a:rPr>
              <a:t>OR</a:t>
            </a:r>
            <a:r>
              <a:rPr lang="en-US" sz="2200" b="1">
                <a:latin typeface="Calibri"/>
                <a:cs typeface="Calibri"/>
              </a:rPr>
              <a:t> </a:t>
            </a:r>
            <a:r>
              <a:rPr lang="en-US" sz="2200">
                <a:latin typeface="Calibri"/>
                <a:cs typeface="Calibri"/>
              </a:rPr>
              <a:t>“I am a bit concerned about your safety based on what you just shared with me. Is it ok if we call a hotline together to get more resources and help you plan, in case another violent incident happens?" </a:t>
            </a:r>
          </a:p>
          <a:p>
            <a:pPr marL="800100" lvl="1" indent="-342900">
              <a:buFont typeface="Arial" panose="020B0604020202020204" pitchFamily="34" charset="0"/>
              <a:buChar char="•"/>
            </a:pPr>
            <a:endParaRPr lang="en-US" sz="2200">
              <a:latin typeface="Calibri"/>
              <a:cs typeface="Calibri"/>
            </a:endParaRPr>
          </a:p>
        </p:txBody>
      </p:sp>
    </p:spTree>
    <p:extLst>
      <p:ext uri="{BB962C8B-B14F-4D97-AF65-F5344CB8AC3E}">
        <p14:creationId xmlns:p14="http://schemas.microsoft.com/office/powerpoint/2010/main" val="38217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129383"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Crisis vs. Distress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Crisis vs. Distress</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547191" y="1949850"/>
            <a:ext cx="10689351" cy="4616648"/>
          </a:xfrm>
          <a:prstGeom prst="rect">
            <a:avLst/>
          </a:prstGeom>
          <a:noFill/>
        </p:spPr>
        <p:txBody>
          <a:bodyPr wrap="square" lIns="91440" tIns="45720" rIns="91440" bIns="45720" anchor="t">
            <a:spAutoFit/>
          </a:bodyPr>
          <a:lstStyle/>
          <a:p>
            <a:r>
              <a:rPr lang="en-US" sz="2400">
                <a:latin typeface="Calibri"/>
                <a:cs typeface="Calibri"/>
              </a:rPr>
              <a:t>A true </a:t>
            </a:r>
            <a:r>
              <a:rPr lang="en-US" sz="2400" b="1">
                <a:latin typeface="Calibri"/>
                <a:cs typeface="Calibri"/>
              </a:rPr>
              <a:t>Crisis </a:t>
            </a:r>
            <a:r>
              <a:rPr lang="en-US" sz="2400">
                <a:latin typeface="Calibri"/>
                <a:cs typeface="Calibri"/>
              </a:rPr>
              <a:t>is rare. It implies severe danger, risk or harm in the short term and the desire for immediate action. </a:t>
            </a:r>
            <a:endParaRPr lang="en-US" sz="2400">
              <a:latin typeface="Calibri" panose="020F0502020204030204" pitchFamily="34" charset="0"/>
              <a:cs typeface="Calibri" panose="020F0502020204030204" pitchFamily="34" charset="0"/>
            </a:endParaRPr>
          </a:p>
          <a:p>
            <a:endParaRPr lang="en-US" sz="2200">
              <a:latin typeface="Calibri"/>
              <a:cs typeface="Calibri"/>
            </a:endParaRPr>
          </a:p>
          <a:p>
            <a:pPr marL="1028700" lvl="1" indent="-571500">
              <a:buFont typeface="Arial"/>
              <a:buChar char="•"/>
            </a:pPr>
            <a:r>
              <a:rPr lang="en-US" sz="2200">
                <a:latin typeface="Calibri"/>
                <a:cs typeface="Calibri"/>
              </a:rPr>
              <a:t>Client shares they do not want to return home because their partner or someone else might hurt them. </a:t>
            </a:r>
            <a:endParaRPr lang="en-US" sz="2200">
              <a:latin typeface="Calibri" panose="020F0502020204030204" pitchFamily="34" charset="0"/>
              <a:cs typeface="Calibri" panose="020F0502020204030204" pitchFamily="34" charset="0"/>
            </a:endParaRPr>
          </a:p>
          <a:p>
            <a:pPr marL="1028700" lvl="1" indent="-571500">
              <a:buFont typeface="Arial"/>
              <a:buChar char="•"/>
            </a:pPr>
            <a:r>
              <a:rPr lang="en-US" sz="2200">
                <a:latin typeface="Calibri"/>
                <a:cs typeface="Calibri"/>
              </a:rPr>
              <a:t>Client shares that they have not had any food in the house and that they and their children have not eaten for several days.</a:t>
            </a:r>
            <a:endParaRPr lang="en-US" sz="2200">
              <a:latin typeface="Calibri" panose="020F0502020204030204" pitchFamily="34" charset="0"/>
              <a:cs typeface="Calibri" panose="020F0502020204030204" pitchFamily="34" charset="0"/>
            </a:endParaRPr>
          </a:p>
          <a:p>
            <a:pPr marL="1028700" lvl="1" indent="-571500">
              <a:buFont typeface="Arial"/>
              <a:buChar char="•"/>
            </a:pPr>
            <a:r>
              <a:rPr lang="en-US" sz="2200">
                <a:latin typeface="Calibri"/>
                <a:cs typeface="Calibri"/>
              </a:rPr>
              <a:t>Client shares they have been living on the street or is facing imminent risk of being unhoused (i.e. that night your client has no place to stay)</a:t>
            </a:r>
            <a:endParaRPr lang="en-US" sz="2200">
              <a:latin typeface="Calibri" panose="020F0502020204030204" pitchFamily="34" charset="0"/>
              <a:cs typeface="Calibri" panose="020F0502020204030204" pitchFamily="34" charset="0"/>
            </a:endParaRPr>
          </a:p>
          <a:p>
            <a:pPr marL="1028700" lvl="1" indent="-571500">
              <a:buFont typeface="Arial"/>
              <a:buChar char="•"/>
            </a:pPr>
            <a:r>
              <a:rPr lang="en-US" sz="2200">
                <a:latin typeface="Calibri"/>
                <a:cs typeface="Calibri"/>
              </a:rPr>
              <a:t>Client shares they are actively suicidal and have a plan of action for taking their own life</a:t>
            </a:r>
            <a:endParaRPr lang="en-US" sz="22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026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129383"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Crisis vs. Distress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Crisis vs. Distress</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748474" y="1964227"/>
            <a:ext cx="10689351" cy="4431983"/>
          </a:xfrm>
          <a:prstGeom prst="rect">
            <a:avLst/>
          </a:prstGeom>
          <a:noFill/>
        </p:spPr>
        <p:txBody>
          <a:bodyPr wrap="square" lIns="91440" tIns="45720" rIns="91440" bIns="45720" anchor="t">
            <a:spAutoFit/>
          </a:bodyPr>
          <a:lstStyle/>
          <a:p>
            <a:r>
              <a:rPr lang="en-US" sz="2400" b="1">
                <a:latin typeface="Calibri"/>
                <a:cs typeface="Calibri"/>
              </a:rPr>
              <a:t>Distress </a:t>
            </a:r>
            <a:r>
              <a:rPr lang="en-US" sz="2400">
                <a:latin typeface="Calibri"/>
                <a:cs typeface="Calibri"/>
              </a:rPr>
              <a:t>is more common and a implies </a:t>
            </a:r>
            <a:r>
              <a:rPr lang="en-US" sz="2400">
                <a:latin typeface="Calibri"/>
                <a:ea typeface="+mn-lt"/>
                <a:cs typeface="Calibri"/>
              </a:rPr>
              <a:t>an</a:t>
            </a:r>
            <a:r>
              <a:rPr lang="en-US" sz="2400">
                <a:latin typeface="Calibri"/>
                <a:ea typeface="+mn-lt"/>
                <a:cs typeface="+mn-lt"/>
              </a:rPr>
              <a:t> unpleasant emotion, feeling, thought, condition, or behavior.</a:t>
            </a:r>
            <a:endParaRPr lang="en-US" sz="2400">
              <a:latin typeface="Calibri"/>
            </a:endParaRPr>
          </a:p>
          <a:p>
            <a:endParaRPr lang="en-US" sz="1000">
              <a:latin typeface="Calibri"/>
              <a:cs typeface="Calibri"/>
            </a:endParaRPr>
          </a:p>
          <a:p>
            <a:pPr marL="1028700" lvl="1" indent="-571500">
              <a:buFont typeface="Arial"/>
              <a:buChar char="•"/>
            </a:pPr>
            <a:r>
              <a:rPr lang="en-US" sz="2200">
                <a:latin typeface="Calibri"/>
                <a:cs typeface="Calibri"/>
              </a:rPr>
              <a:t>Client shares they are anxious about returning home because they have been getting in disagreements with their roommate or partner </a:t>
            </a:r>
            <a:endParaRPr lang="en-US" sz="2200">
              <a:latin typeface="Calibri" panose="020F0502020204030204" pitchFamily="34" charset="0"/>
              <a:cs typeface="Calibri" panose="020F0502020204030204" pitchFamily="34" charset="0"/>
            </a:endParaRPr>
          </a:p>
          <a:p>
            <a:pPr marL="1028700" lvl="1" indent="-571500">
              <a:buFont typeface="Arial"/>
              <a:buChar char="•"/>
            </a:pPr>
            <a:r>
              <a:rPr lang="en-US" sz="2200">
                <a:latin typeface="Calibri"/>
                <a:cs typeface="Calibri"/>
              </a:rPr>
              <a:t>Client shares that they are worried about having money for food and that the food supply in their home is running low. </a:t>
            </a:r>
            <a:endParaRPr lang="en-US" sz="2200">
              <a:latin typeface="Calibri" panose="020F0502020204030204" pitchFamily="34" charset="0"/>
              <a:cs typeface="Calibri" panose="020F0502020204030204" pitchFamily="34" charset="0"/>
            </a:endParaRPr>
          </a:p>
          <a:p>
            <a:pPr marL="1028700" lvl="1" indent="-571500">
              <a:buFont typeface="Arial"/>
              <a:buChar char="•"/>
            </a:pPr>
            <a:r>
              <a:rPr lang="en-US" sz="2200">
                <a:latin typeface="Calibri"/>
                <a:cs typeface="Calibri"/>
              </a:rPr>
              <a:t>Client shares they might have to leave the place they have been living and aren't sure where they will go next</a:t>
            </a:r>
            <a:endParaRPr lang="en-US" sz="2200">
              <a:latin typeface="Calibri" panose="020F0502020204030204" pitchFamily="34" charset="0"/>
              <a:cs typeface="Calibri" panose="020F0502020204030204" pitchFamily="34" charset="0"/>
            </a:endParaRPr>
          </a:p>
          <a:p>
            <a:pPr marL="1028700" lvl="1" indent="-571500">
              <a:buFont typeface="Arial"/>
              <a:buChar char="•"/>
            </a:pPr>
            <a:r>
              <a:rPr lang="en-US" sz="2200">
                <a:latin typeface="Calibri"/>
                <a:cs typeface="Calibri"/>
              </a:rPr>
              <a:t>Client shares they sometimes wish they had never been born or that they "weren't here" anymore </a:t>
            </a:r>
            <a:endParaRPr lang="en-US" sz="22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303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129383"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Crisis vs. Distress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Responding to Crisis vs. Distress</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152347" y="1589617"/>
            <a:ext cx="11677128" cy="4678204"/>
          </a:xfrm>
          <a:prstGeom prst="rect">
            <a:avLst/>
          </a:prstGeom>
          <a:noFill/>
        </p:spPr>
        <p:txBody>
          <a:bodyPr wrap="square" lIns="91440" tIns="45720" rIns="91440" bIns="45720" anchor="t">
            <a:spAutoFit/>
          </a:bodyPr>
          <a:lstStyle/>
          <a:p>
            <a:pPr marL="457200" indent="-457200">
              <a:buFont typeface="Arial"/>
              <a:buChar char="•"/>
            </a:pPr>
            <a:r>
              <a:rPr lang="en-US" sz="2200">
                <a:latin typeface="Calibri"/>
                <a:cs typeface="Calibri"/>
              </a:rPr>
              <a:t>Take a deep breath.</a:t>
            </a:r>
            <a:endParaRPr lang="en-US" sz="2200">
              <a:latin typeface="Calibri" panose="020F0502020204030204" pitchFamily="34" charset="0"/>
              <a:cs typeface="Calibri" panose="020F0502020204030204" pitchFamily="34" charset="0"/>
            </a:endParaRPr>
          </a:p>
          <a:p>
            <a:pPr marL="457200" indent="-457200">
              <a:buFont typeface="Arial"/>
              <a:buChar char="•"/>
            </a:pPr>
            <a:r>
              <a:rPr lang="en-US" sz="2200">
                <a:latin typeface="Calibri"/>
                <a:cs typeface="Calibri"/>
              </a:rPr>
              <a:t>Remember that the client has gotten this far without any of us and has immense internal strength and intelligence. </a:t>
            </a:r>
          </a:p>
          <a:p>
            <a:pPr marL="457200" indent="-457200">
              <a:buFont typeface="Arial"/>
              <a:buChar char="•"/>
            </a:pPr>
            <a:r>
              <a:rPr lang="en-US" sz="2200">
                <a:latin typeface="Calibri"/>
                <a:cs typeface="Calibri"/>
              </a:rPr>
              <a:t>Ask the client how urgent </a:t>
            </a:r>
            <a:r>
              <a:rPr lang="en-US" sz="2200" i="1">
                <a:latin typeface="Calibri"/>
                <a:cs typeface="Calibri"/>
              </a:rPr>
              <a:t>they </a:t>
            </a:r>
            <a:r>
              <a:rPr lang="en-US" sz="2200">
                <a:latin typeface="Calibri"/>
                <a:cs typeface="Calibri"/>
              </a:rPr>
              <a:t>think their concerns are. Take their lead on priorities and problem solving. </a:t>
            </a:r>
          </a:p>
          <a:p>
            <a:endParaRPr lang="en-US" sz="1000">
              <a:latin typeface="Calibri"/>
              <a:cs typeface="Calibri"/>
            </a:endParaRPr>
          </a:p>
          <a:p>
            <a:pPr marL="914400" lvl="1" indent="-457200">
              <a:buFont typeface="Arial"/>
              <a:buChar char="•"/>
            </a:pPr>
            <a:r>
              <a:rPr lang="en-US" sz="2200">
                <a:latin typeface="Calibri"/>
                <a:cs typeface="Calibri"/>
              </a:rPr>
              <a:t>"This sounds incredibly stressful but I'm glad you shared that with me. You're a strong person who has made it through so much. You have the skills, strength and support to get through this and we are here to help."</a:t>
            </a:r>
            <a:endParaRPr lang="en-US" sz="2200">
              <a:latin typeface="Calibri" panose="020F0502020204030204" pitchFamily="34" charset="0"/>
              <a:cs typeface="Calibri" panose="020F0502020204030204" pitchFamily="34" charset="0"/>
            </a:endParaRPr>
          </a:p>
          <a:p>
            <a:pPr marL="914400" lvl="1" indent="-457200">
              <a:buFont typeface="Arial"/>
              <a:buChar char="•"/>
            </a:pPr>
            <a:r>
              <a:rPr lang="en-US" sz="2200">
                <a:latin typeface="Calibri"/>
                <a:cs typeface="Calibri"/>
              </a:rPr>
              <a:t>"You're an incredible parent to your children and have done so much for them."</a:t>
            </a:r>
          </a:p>
          <a:p>
            <a:pPr marL="914400" lvl="1" indent="-457200">
              <a:buFont typeface="Arial"/>
              <a:buChar char="•"/>
            </a:pPr>
            <a:r>
              <a:rPr lang="en-US" sz="2200">
                <a:latin typeface="Calibri"/>
                <a:cs typeface="Calibri"/>
              </a:rPr>
              <a:t>"The fact that you are sitting here today, with me, is a testament to your courage and determination. I'm glad you're here and it's a privilege to support you. What would be helpful to you right now?"</a:t>
            </a:r>
          </a:p>
          <a:p>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598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497496"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Roles and Resources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Roles and Resources </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716896" y="1995175"/>
            <a:ext cx="10774017" cy="707886"/>
          </a:xfrm>
          <a:prstGeom prst="rect">
            <a:avLst/>
          </a:prstGeom>
          <a:noFill/>
        </p:spPr>
        <p:txBody>
          <a:bodyPr wrap="square" lIns="91440" tIns="45720" rIns="91440" bIns="45720" anchor="t">
            <a:spAutoFit/>
          </a:bodyPr>
          <a:lstStyle/>
          <a:p>
            <a:endParaRPr lang="en-US" sz="2400" b="0" i="0">
              <a:solidFill>
                <a:srgbClr val="002060"/>
              </a:solidFill>
              <a:effectLst/>
              <a:latin typeface="Calibri" panose="020F0502020204030204" pitchFamily="34" charset="0"/>
              <a:cs typeface="Calibri" panose="020F0502020204030204" pitchFamily="34" charset="0"/>
            </a:endParaRPr>
          </a:p>
          <a:p>
            <a:endParaRPr lang="en-US" sz="1600">
              <a:solidFill>
                <a:srgbClr val="00206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A8E7DA6-3674-4C12-907E-5E71E704F2DC}"/>
              </a:ext>
            </a:extLst>
          </p:cNvPr>
          <p:cNvSpPr txBox="1"/>
          <p:nvPr/>
        </p:nvSpPr>
        <p:spPr>
          <a:xfrm>
            <a:off x="1384244" y="1915942"/>
            <a:ext cx="9171210" cy="3970318"/>
          </a:xfrm>
          <a:prstGeom prst="rect">
            <a:avLst/>
          </a:prstGeom>
          <a:noFill/>
        </p:spPr>
        <p:txBody>
          <a:bodyPr wrap="square" lIns="91440" tIns="45720" rIns="91440" bIns="45720" anchor="t">
            <a:spAutoFit/>
          </a:bodyPr>
          <a:lstStyle/>
          <a:p>
            <a:r>
              <a:rPr lang="en-US" sz="2800" b="1">
                <a:latin typeface="Calibri"/>
                <a:cs typeface="Calibri"/>
              </a:rPr>
              <a:t>Client Role</a:t>
            </a:r>
            <a:r>
              <a:rPr lang="en-US" sz="2800">
                <a:latin typeface="Calibri"/>
                <a:cs typeface="Calibri"/>
              </a:rPr>
              <a:t> – They are in the driver's seat.  They make choices based on the information and resources  they have (both internal and external) as well as real and perceived barriers to success. </a:t>
            </a:r>
          </a:p>
          <a:p>
            <a:endParaRPr lang="en-US" sz="2800">
              <a:latin typeface="Calibri" panose="020F0502020204030204" pitchFamily="34" charset="0"/>
              <a:cs typeface="Calibri" panose="020F0502020204030204" pitchFamily="34" charset="0"/>
            </a:endParaRPr>
          </a:p>
          <a:p>
            <a:r>
              <a:rPr lang="en-US" sz="2800" b="1">
                <a:latin typeface="Calibri"/>
                <a:cs typeface="Calibri"/>
              </a:rPr>
              <a:t>Tahirih Role</a:t>
            </a:r>
            <a:r>
              <a:rPr lang="en-US" sz="2800">
                <a:latin typeface="Calibri"/>
                <a:cs typeface="Calibri"/>
              </a:rPr>
              <a:t> – Empowering emotional support and case management. A bridge to resources and an advocate to assist in crisis management, navigating systems, and advocating to help remove barriers to access. </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696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94ED863-53B7-4BD0-9CC6-6D8E6F1D67DF}"/>
              </a:ext>
            </a:extLst>
          </p:cNvPr>
          <p:cNvSpPr/>
          <p:nvPr/>
        </p:nvSpPr>
        <p:spPr>
          <a:xfrm>
            <a:off x="0" y="1364749"/>
            <a:ext cx="6096000" cy="4815166"/>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E519A29-8B2D-4915-BE26-DA8E479ED9C1}"/>
              </a:ext>
            </a:extLst>
          </p:cNvPr>
          <p:cNvSpPr/>
          <p:nvPr/>
        </p:nvSpPr>
        <p:spPr>
          <a:xfrm>
            <a:off x="374511" y="2049231"/>
            <a:ext cx="5444888" cy="3596369"/>
          </a:xfrm>
          <a:prstGeom prst="rect">
            <a:avLst/>
          </a:prstGeom>
        </p:spPr>
        <p:txBody>
          <a:bodyPr wrap="square">
            <a:spAutoFit/>
          </a:bodyPr>
          <a:lstStyle/>
          <a:p>
            <a:pPr>
              <a:lnSpc>
                <a:spcPct val="90000"/>
              </a:lnSpc>
              <a:buClr>
                <a:srgbClr val="6FC3A5"/>
              </a:buClr>
            </a:pPr>
            <a:r>
              <a:rPr lang="en-US" sz="2300">
                <a:solidFill>
                  <a:srgbClr val="80225F"/>
                </a:solidFill>
                <a:latin typeface="Franklin Gothic Medium" panose="020B0603020102020204" pitchFamily="34" charset="0"/>
              </a:rPr>
              <a:t>Comprehensive case management is using a coordinated approach to linking clients with appropriate services to address specific needs and achieve stated goals.  ~Substance Abuse and Mental Health Administration </a:t>
            </a:r>
          </a:p>
          <a:p>
            <a:pPr>
              <a:lnSpc>
                <a:spcPct val="90000"/>
              </a:lnSpc>
              <a:buClr>
                <a:srgbClr val="6FC3A5"/>
              </a:buClr>
            </a:pPr>
            <a:endParaRPr lang="en-US" sz="2300">
              <a:solidFill>
                <a:srgbClr val="80225F"/>
              </a:solidFill>
              <a:latin typeface="Franklin Gothic Medium" panose="020B0603020102020204" pitchFamily="34" charset="0"/>
            </a:endParaRPr>
          </a:p>
          <a:p>
            <a:pPr>
              <a:lnSpc>
                <a:spcPct val="90000"/>
              </a:lnSpc>
              <a:buClr>
                <a:srgbClr val="6FC3A5"/>
              </a:buClr>
            </a:pPr>
            <a:r>
              <a:rPr lang="en-US" sz="2300">
                <a:solidFill>
                  <a:srgbClr val="80225F"/>
                </a:solidFill>
                <a:latin typeface="Franklin Gothic Medium" panose="020B0603020102020204" pitchFamily="34" charset="0"/>
              </a:rPr>
              <a:t>Applying a client-centered lens to the definition means ensuring that the </a:t>
            </a:r>
            <a:r>
              <a:rPr lang="en-US" sz="2400">
                <a:solidFill>
                  <a:schemeClr val="accent6">
                    <a:lumMod val="60000"/>
                    <a:lumOff val="40000"/>
                  </a:schemeClr>
                </a:solidFill>
                <a:latin typeface="Franklin Gothic Medium" panose="020B0603020102020204" pitchFamily="34" charset="0"/>
              </a:rPr>
              <a:t>goals, process and decision-making</a:t>
            </a:r>
            <a:r>
              <a:rPr lang="en-US" sz="2300">
                <a:solidFill>
                  <a:schemeClr val="accent6">
                    <a:lumMod val="60000"/>
                    <a:lumOff val="40000"/>
                  </a:schemeClr>
                </a:solidFill>
                <a:latin typeface="Franklin Gothic Medium" panose="020B0603020102020204" pitchFamily="34" charset="0"/>
              </a:rPr>
              <a:t> </a:t>
            </a:r>
            <a:r>
              <a:rPr lang="en-US" sz="2300">
                <a:solidFill>
                  <a:srgbClr val="80225F"/>
                </a:solidFill>
                <a:latin typeface="Franklin Gothic Medium" panose="020B0603020102020204" pitchFamily="34" charset="0"/>
              </a:rPr>
              <a:t>is directed by the client themselves.</a:t>
            </a:r>
          </a:p>
        </p:txBody>
      </p:sp>
      <p:sp>
        <p:nvSpPr>
          <p:cNvPr id="22" name="Rectangle 21">
            <a:extLst>
              <a:ext uri="{FF2B5EF4-FFF2-40B4-BE49-F238E27FC236}">
                <a16:creationId xmlns:a16="http://schemas.microsoft.com/office/drawing/2014/main" id="{6DA9D3B3-5C0E-4849-8384-444FA57FECDD}"/>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17FE3F-3F6B-46BF-A283-426D29D68295}"/>
              </a:ext>
            </a:extLst>
          </p:cNvPr>
          <p:cNvSpPr/>
          <p:nvPr/>
        </p:nvSpPr>
        <p:spPr>
          <a:xfrm>
            <a:off x="505338" y="326167"/>
            <a:ext cx="11197135" cy="923330"/>
          </a:xfrm>
          <a:prstGeom prst="rect">
            <a:avLst/>
          </a:prstGeom>
        </p:spPr>
        <p:txBody>
          <a:bodyPr wrap="square">
            <a:spAutoFit/>
          </a:bodyPr>
          <a:lstStyle/>
          <a:p>
            <a:pPr defTabSz="457200" eaLnBrk="0" fontAlgn="base" hangingPunct="0">
              <a:spcBef>
                <a:spcPct val="0"/>
              </a:spcBef>
              <a:spcAft>
                <a:spcPct val="0"/>
              </a:spcAft>
            </a:pPr>
            <a:r>
              <a:rPr lang="en-US" sz="5400">
                <a:solidFill>
                  <a:srgbClr val="EABEDB"/>
                </a:solidFill>
                <a:latin typeface="Franklin Gothic Demi" panose="020B0703020102020204" pitchFamily="34" charset="0"/>
              </a:rPr>
              <a:t>Case Management </a:t>
            </a:r>
          </a:p>
        </p:txBody>
      </p:sp>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1" name="Rectangle 20">
            <a:extLst>
              <a:ext uri="{FF2B5EF4-FFF2-40B4-BE49-F238E27FC236}">
                <a16:creationId xmlns:a16="http://schemas.microsoft.com/office/drawing/2014/main" id="{18EF8A4D-6CDB-482F-8722-0FFDD3CEB8D5}"/>
              </a:ext>
            </a:extLst>
          </p:cNvPr>
          <p:cNvSpPr/>
          <p:nvPr/>
        </p:nvSpPr>
        <p:spPr>
          <a:xfrm>
            <a:off x="374510" y="6285802"/>
            <a:ext cx="3907929" cy="369332"/>
          </a:xfrm>
          <a:prstGeom prst="rect">
            <a:avLst/>
          </a:prstGeom>
        </p:spPr>
        <p:txBody>
          <a:bodyPr wrap="square">
            <a:spAutoFit/>
          </a:bodyPr>
          <a:lstStyle/>
          <a:p>
            <a:r>
              <a:rPr lang="en-US">
                <a:solidFill>
                  <a:srgbClr val="EABEDB"/>
                </a:solidFill>
                <a:latin typeface="Franklin Gothic Medium" panose="020B0603020102020204" pitchFamily="34" charset="0"/>
                <a:sym typeface="Wingdings" panose="05000000000000000000" pitchFamily="2" charset="2"/>
              </a:rPr>
              <a:t>Case Management|</a:t>
            </a:r>
            <a:r>
              <a:rPr lang="en-US">
                <a:solidFill>
                  <a:srgbClr val="EABEDB"/>
                </a:solidFill>
                <a:latin typeface="Franklin Gothic Medium" panose="020B0603020102020204" pitchFamily="34" charset="0"/>
              </a:rPr>
              <a:t> tahirih.org</a:t>
            </a:r>
          </a:p>
        </p:txBody>
      </p:sp>
      <p:pic>
        <p:nvPicPr>
          <p:cNvPr id="3" name="Picture 2" descr="A close up of a sign&#10;&#10;Description automatically generated">
            <a:extLst>
              <a:ext uri="{FF2B5EF4-FFF2-40B4-BE49-F238E27FC236}">
                <a16:creationId xmlns:a16="http://schemas.microsoft.com/office/drawing/2014/main" id="{8231BBAF-7CFD-4722-B506-FC79450D4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981" y="2178776"/>
            <a:ext cx="1601674" cy="1601674"/>
          </a:xfrm>
          <a:prstGeom prst="rect">
            <a:avLst/>
          </a:prstGeom>
        </p:spPr>
      </p:pic>
      <p:pic>
        <p:nvPicPr>
          <p:cNvPr id="5" name="Picture 4" descr="A picture containing food&#10;&#10;Description automatically generated">
            <a:extLst>
              <a:ext uri="{FF2B5EF4-FFF2-40B4-BE49-F238E27FC236}">
                <a16:creationId xmlns:a16="http://schemas.microsoft.com/office/drawing/2014/main" id="{832CDEC0-FF24-4F7C-859E-6D276FC7A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9798" y="2178776"/>
            <a:ext cx="1601674" cy="1601674"/>
          </a:xfrm>
          <a:prstGeom prst="rect">
            <a:avLst/>
          </a:prstGeom>
        </p:spPr>
      </p:pic>
      <p:pic>
        <p:nvPicPr>
          <p:cNvPr id="9" name="Picture 8" descr="Icon&#10;&#10;Description automatically generated">
            <a:extLst>
              <a:ext uri="{FF2B5EF4-FFF2-40B4-BE49-F238E27FC236}">
                <a16:creationId xmlns:a16="http://schemas.microsoft.com/office/drawing/2014/main" id="{5F8CFECE-AEB3-4BEF-A725-BCDF896402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6615" y="2178776"/>
            <a:ext cx="1605515" cy="1601674"/>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E07034D6-1952-44C4-939E-8BD1324C93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2981" y="3871800"/>
            <a:ext cx="1601674" cy="1601674"/>
          </a:xfrm>
          <a:prstGeom prst="rect">
            <a:avLst/>
          </a:prstGeom>
        </p:spPr>
      </p:pic>
      <p:pic>
        <p:nvPicPr>
          <p:cNvPr id="14" name="Picture 13" descr="Icon&#10;&#10;Description automatically generated">
            <a:extLst>
              <a:ext uri="{FF2B5EF4-FFF2-40B4-BE49-F238E27FC236}">
                <a16:creationId xmlns:a16="http://schemas.microsoft.com/office/drawing/2014/main" id="{3FB4CF84-C6AA-466E-A676-CB41F123BC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9798" y="3871800"/>
            <a:ext cx="1605515" cy="1601674"/>
          </a:xfrm>
          <a:prstGeom prst="rect">
            <a:avLst/>
          </a:prstGeom>
        </p:spPr>
      </p:pic>
      <p:pic>
        <p:nvPicPr>
          <p:cNvPr id="17" name="Picture 16" descr="Shape, arrow&#10;&#10;Description automatically generated">
            <a:extLst>
              <a:ext uri="{FF2B5EF4-FFF2-40B4-BE49-F238E27FC236}">
                <a16:creationId xmlns:a16="http://schemas.microsoft.com/office/drawing/2014/main" id="{AA49A547-CAB0-4513-8950-EFB31A5B25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0456" y="3871800"/>
            <a:ext cx="1601674" cy="1601674"/>
          </a:xfrm>
          <a:prstGeom prst="rect">
            <a:avLst/>
          </a:prstGeom>
        </p:spPr>
      </p:pic>
    </p:spTree>
    <p:extLst>
      <p:ext uri="{BB962C8B-B14F-4D97-AF65-F5344CB8AC3E}">
        <p14:creationId xmlns:p14="http://schemas.microsoft.com/office/powerpoint/2010/main" val="290030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05338" y="326167"/>
            <a:ext cx="11197135" cy="830997"/>
          </a:xfrm>
          <a:prstGeom prst="rect">
            <a:avLst/>
          </a:prstGeom>
        </p:spPr>
        <p:txBody>
          <a:bodyPr wrap="square">
            <a:spAutoFit/>
          </a:bodyPr>
          <a:lstStyle/>
          <a:p>
            <a:pPr defTabSz="457200" eaLnBrk="0" fontAlgn="base" hangingPunct="0">
              <a:spcBef>
                <a:spcPct val="0"/>
              </a:spcBef>
              <a:spcAft>
                <a:spcPct val="0"/>
              </a:spcAft>
            </a:pPr>
            <a:r>
              <a:rPr lang="en-US" sz="4800">
                <a:solidFill>
                  <a:srgbClr val="EABEDB"/>
                </a:solidFill>
                <a:latin typeface="Franklin Gothic Demi" panose="020B0703020102020204" pitchFamily="34" charset="0"/>
              </a:rPr>
              <a:t>Tahirih Social Services Programming</a:t>
            </a:r>
          </a:p>
        </p:txBody>
      </p:sp>
      <p:sp>
        <p:nvSpPr>
          <p:cNvPr id="16" name="Rectangle 15">
            <a:extLst>
              <a:ext uri="{FF2B5EF4-FFF2-40B4-BE49-F238E27FC236}">
                <a16:creationId xmlns:a16="http://schemas.microsoft.com/office/drawing/2014/main" id="{1F921417-CCBD-4998-AC43-F31559EDF316}"/>
              </a:ext>
            </a:extLst>
          </p:cNvPr>
          <p:cNvSpPr/>
          <p:nvPr/>
        </p:nvSpPr>
        <p:spPr>
          <a:xfrm>
            <a:off x="1008669" y="2163453"/>
            <a:ext cx="4477732" cy="3473776"/>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366887" y="2337848"/>
            <a:ext cx="3829581" cy="2978870"/>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0">
                <a:effectLst/>
              </a:rPr>
              <a:t>In-House Services</a:t>
            </a:r>
            <a:endParaRPr lang="en-US" sz="1000" b="0">
              <a:effectLst/>
            </a:endParaRPr>
          </a:p>
          <a:p>
            <a:pPr marL="342900" indent="-342900">
              <a:buFont typeface="Arial" panose="020B0604020202020204" pitchFamily="34" charset="0"/>
              <a:buChar char="•"/>
            </a:pPr>
            <a:r>
              <a:rPr lang="en-US" sz="1600" b="0">
                <a:effectLst/>
              </a:rPr>
              <a:t>Safety Planning</a:t>
            </a:r>
          </a:p>
          <a:p>
            <a:pPr marL="342900" indent="-342900">
              <a:buFont typeface="Arial" panose="020B0604020202020204" pitchFamily="34" charset="0"/>
              <a:buChar char="•"/>
            </a:pPr>
            <a:r>
              <a:rPr lang="en-US" sz="1600" b="0" noProof="1">
                <a:effectLst/>
              </a:rPr>
              <a:t>Comprehensive case management</a:t>
            </a:r>
          </a:p>
          <a:p>
            <a:pPr marL="342900" indent="-342900">
              <a:buFont typeface="Arial" panose="020B0604020202020204" pitchFamily="34" charset="0"/>
              <a:buChar char="•"/>
            </a:pPr>
            <a:r>
              <a:rPr lang="en-US" sz="1600" b="0" noProof="1">
                <a:effectLst/>
              </a:rPr>
              <a:t>Needs assessments </a:t>
            </a:r>
          </a:p>
          <a:p>
            <a:pPr marL="342900" indent="-342900">
              <a:buFont typeface="Arial" panose="020B0604020202020204" pitchFamily="34" charset="0"/>
              <a:buChar char="•"/>
            </a:pPr>
            <a:r>
              <a:rPr lang="en-US" sz="1600" b="0" noProof="1">
                <a:effectLst/>
              </a:rPr>
              <a:t>Service Planning </a:t>
            </a:r>
          </a:p>
          <a:p>
            <a:pPr marL="342900" indent="-342900">
              <a:buFont typeface="Arial" panose="020B0604020202020204" pitchFamily="34" charset="0"/>
              <a:buChar char="•"/>
            </a:pPr>
            <a:r>
              <a:rPr lang="en-US" sz="1600" b="0" noProof="1">
                <a:effectLst/>
              </a:rPr>
              <a:t>Enrollment in TVAP assistance program</a:t>
            </a:r>
          </a:p>
          <a:p>
            <a:pPr marL="342900" indent="-342900">
              <a:buFont typeface="Arial" panose="020B0604020202020204" pitchFamily="34" charset="0"/>
              <a:buChar char="•"/>
            </a:pPr>
            <a:r>
              <a:rPr lang="en-US" sz="1600" b="0" noProof="1">
                <a:effectLst/>
              </a:rPr>
              <a:t>Systems navigation </a:t>
            </a:r>
          </a:p>
          <a:p>
            <a:pPr marL="342900" indent="-342900">
              <a:buFont typeface="Arial" panose="020B0604020202020204" pitchFamily="34" charset="0"/>
              <a:buChar char="•"/>
            </a:pPr>
            <a:r>
              <a:rPr lang="en-US" sz="1600" b="0" noProof="1">
                <a:effectLst/>
              </a:rPr>
              <a:t>Advocacy </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75338" cy="369332"/>
          </a:xfrm>
          <a:prstGeom prst="rect">
            <a:avLst/>
          </a:prstGeom>
        </p:spPr>
        <p:txBody>
          <a:bodyPr wrap="none">
            <a:spAutoFit/>
          </a:bodyPr>
          <a:lstStyle/>
          <a:p>
            <a:r>
              <a:rPr lang="en-US">
                <a:solidFill>
                  <a:srgbClr val="EABEDB"/>
                </a:solidFill>
                <a:latin typeface="Franklin Gothic Medium" panose="020B0603020102020204" pitchFamily="34" charset="0"/>
                <a:sym typeface="Wingdings" panose="05000000000000000000" pitchFamily="2" charset="2"/>
              </a:rPr>
              <a:t>Tahirih Social Services|</a:t>
            </a:r>
            <a:r>
              <a:rPr lang="en-US">
                <a:solidFill>
                  <a:srgbClr val="EABEDB"/>
                </a:solidFill>
                <a:latin typeface="Franklin Gothic Medium" panose="020B0603020102020204" pitchFamily="34" charset="0"/>
              </a:rPr>
              <a:t> tahirih.org</a:t>
            </a:r>
          </a:p>
        </p:txBody>
      </p:sp>
      <p:sp>
        <p:nvSpPr>
          <p:cNvPr id="11" name="Rectangle 10">
            <a:extLst>
              <a:ext uri="{FF2B5EF4-FFF2-40B4-BE49-F238E27FC236}">
                <a16:creationId xmlns:a16="http://schemas.microsoft.com/office/drawing/2014/main" id="{7E77464D-3A06-4524-8C33-DC0F01233277}"/>
              </a:ext>
            </a:extLst>
          </p:cNvPr>
          <p:cNvSpPr/>
          <p:nvPr/>
        </p:nvSpPr>
        <p:spPr>
          <a:xfrm>
            <a:off x="6772101" y="2163453"/>
            <a:ext cx="4477732" cy="3473776"/>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0024661-6EEA-4C71-97A9-9C7B44C7572C}"/>
              </a:ext>
            </a:extLst>
          </p:cNvPr>
          <p:cNvSpPr txBox="1">
            <a:spLocks/>
          </p:cNvSpPr>
          <p:nvPr/>
        </p:nvSpPr>
        <p:spPr>
          <a:xfrm>
            <a:off x="7096176" y="2286081"/>
            <a:ext cx="3829581" cy="2978870"/>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0">
                <a:effectLst/>
              </a:rPr>
              <a:t>Community Referrals</a:t>
            </a:r>
            <a:endParaRPr lang="en-US" sz="1000" b="0">
              <a:effectLst/>
            </a:endParaRPr>
          </a:p>
          <a:p>
            <a:pPr marL="342900" indent="-342900">
              <a:buFont typeface="Arial" panose="020B0604020202020204" pitchFamily="34" charset="0"/>
              <a:buChar char="•"/>
            </a:pPr>
            <a:r>
              <a:rPr lang="en-US" sz="1600" b="0">
                <a:effectLst/>
              </a:rPr>
              <a:t>Emergency shelter and housing</a:t>
            </a:r>
          </a:p>
          <a:p>
            <a:pPr marL="342900" indent="-342900">
              <a:buFont typeface="Arial" panose="020B0604020202020204" pitchFamily="34" charset="0"/>
              <a:buChar char="•"/>
            </a:pPr>
            <a:r>
              <a:rPr lang="en-US" sz="1600" b="0">
                <a:effectLst/>
              </a:rPr>
              <a:t>Food pantries</a:t>
            </a:r>
          </a:p>
          <a:p>
            <a:pPr marL="342900" indent="-342900">
              <a:buFont typeface="Arial" panose="020B0604020202020204" pitchFamily="34" charset="0"/>
              <a:buChar char="•"/>
            </a:pPr>
            <a:r>
              <a:rPr lang="en-US" sz="1600" b="0">
                <a:effectLst/>
              </a:rPr>
              <a:t>Medical services</a:t>
            </a:r>
          </a:p>
          <a:p>
            <a:pPr marL="342900" indent="-342900">
              <a:buFont typeface="Arial" panose="020B0604020202020204" pitchFamily="34" charset="0"/>
              <a:buChar char="•"/>
            </a:pPr>
            <a:r>
              <a:rPr lang="en-US" sz="1600" b="0">
                <a:effectLst/>
              </a:rPr>
              <a:t>Mental health services </a:t>
            </a:r>
          </a:p>
          <a:p>
            <a:pPr marL="342900" indent="-342900">
              <a:buFont typeface="Arial" panose="020B0604020202020204" pitchFamily="34" charset="0"/>
              <a:buChar char="•"/>
            </a:pPr>
            <a:r>
              <a:rPr lang="en-US" sz="1600" b="0">
                <a:effectLst/>
              </a:rPr>
              <a:t>Community support programs</a:t>
            </a:r>
          </a:p>
          <a:p>
            <a:pPr marL="342900" indent="-342900">
              <a:buFont typeface="Arial" panose="020B0604020202020204" pitchFamily="34" charset="0"/>
              <a:buChar char="•"/>
            </a:pPr>
            <a:r>
              <a:rPr lang="en-US" sz="1600" b="0">
                <a:effectLst/>
              </a:rPr>
              <a:t>Employment services</a:t>
            </a:r>
          </a:p>
          <a:p>
            <a:pPr marL="342900" indent="-342900">
              <a:buFont typeface="Arial" panose="020B0604020202020204" pitchFamily="34" charset="0"/>
              <a:buChar char="•"/>
            </a:pPr>
            <a:r>
              <a:rPr lang="en-US" sz="1600" b="0">
                <a:effectLst/>
              </a:rPr>
              <a:t>English &amp; vocational classes </a:t>
            </a:r>
          </a:p>
          <a:p>
            <a:pPr marL="342900" indent="-342900">
              <a:buFont typeface="Arial" panose="020B0604020202020204" pitchFamily="34" charset="0"/>
              <a:buChar char="•"/>
            </a:pPr>
            <a:r>
              <a:rPr lang="en-US" sz="1600" b="0">
                <a:effectLst/>
              </a:rPr>
              <a:t>Crisis intervention </a:t>
            </a:r>
          </a:p>
        </p:txBody>
      </p:sp>
    </p:spTree>
    <p:extLst>
      <p:ext uri="{BB962C8B-B14F-4D97-AF65-F5344CB8AC3E}">
        <p14:creationId xmlns:p14="http://schemas.microsoft.com/office/powerpoint/2010/main" val="136570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497496"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Roles and Resources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Roles and Resources </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716896" y="1995175"/>
            <a:ext cx="10774017" cy="707886"/>
          </a:xfrm>
          <a:prstGeom prst="rect">
            <a:avLst/>
          </a:prstGeom>
          <a:noFill/>
        </p:spPr>
        <p:txBody>
          <a:bodyPr wrap="square" lIns="91440" tIns="45720" rIns="91440" bIns="45720" anchor="t">
            <a:spAutoFit/>
          </a:bodyPr>
          <a:lstStyle/>
          <a:p>
            <a:endParaRPr lang="en-US" sz="2400" b="0" i="0">
              <a:solidFill>
                <a:srgbClr val="002060"/>
              </a:solidFill>
              <a:effectLst/>
              <a:latin typeface="Calibri" panose="020F0502020204030204" pitchFamily="34" charset="0"/>
              <a:cs typeface="Calibri" panose="020F0502020204030204" pitchFamily="34" charset="0"/>
            </a:endParaRPr>
          </a:p>
          <a:p>
            <a:endParaRPr lang="en-US" sz="1600">
              <a:solidFill>
                <a:srgbClr val="00206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A8E7DA6-3674-4C12-907E-5E71E704F2DC}"/>
              </a:ext>
            </a:extLst>
          </p:cNvPr>
          <p:cNvSpPr txBox="1"/>
          <p:nvPr/>
        </p:nvSpPr>
        <p:spPr>
          <a:xfrm>
            <a:off x="537579" y="2028831"/>
            <a:ext cx="11160876" cy="4924425"/>
          </a:xfrm>
          <a:prstGeom prst="rect">
            <a:avLst/>
          </a:prstGeom>
          <a:noFill/>
        </p:spPr>
        <p:txBody>
          <a:bodyPr wrap="square" lIns="91440" tIns="45720" rIns="91440" bIns="45720" anchor="t">
            <a:spAutoFit/>
          </a:bodyPr>
          <a:lstStyle/>
          <a:p>
            <a:r>
              <a:rPr lang="en-US" sz="3200" b="1">
                <a:latin typeface="Calibri"/>
                <a:cs typeface="Calibri"/>
              </a:rPr>
              <a:t>Pro Bono Role – </a:t>
            </a:r>
            <a:r>
              <a:rPr lang="en-US" sz="3200">
                <a:latin typeface="Calibri"/>
                <a:cs typeface="Calibri"/>
              </a:rPr>
              <a:t>Using trauma informed, motivational interviewing to empower and to build rapport and a strong case.  Being alert to things that are shared that may need to be explored further. Basic safety planning in the form of offering resources and promoting psychological resilience. Flagging concerns for the legal and social services advocate where appropriate and with proper assessment of crisis vs. distress (remember, the client decides what's a crisis).</a:t>
            </a:r>
            <a:endParaRPr lang="en-US" sz="3200">
              <a:latin typeface="Calibri" panose="020F0502020204030204" pitchFamily="34" charset="0"/>
              <a:cs typeface="Calibri" panose="020F0502020204030204" pitchFamily="34" charset="0"/>
            </a:endParaRPr>
          </a:p>
          <a:p>
            <a:endParaRPr lang="en-US" sz="1000">
              <a:latin typeface="Calibri"/>
              <a:cs typeface="Calibri"/>
            </a:endParaRPr>
          </a:p>
          <a:p>
            <a:endParaRPr lang="en-US" sz="2400" b="1">
              <a:latin typeface="Calibri"/>
              <a:cs typeface="Calibri"/>
            </a:endParaRPr>
          </a:p>
          <a:p>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315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2B5AB4-56D2-472C-BC44-C3182231215D}"/>
              </a:ext>
            </a:extLst>
          </p:cNvPr>
          <p:cNvCxnSpPr>
            <a:cxnSpLocks/>
          </p:cNvCxnSpPr>
          <p:nvPr/>
        </p:nvCxnSpPr>
        <p:spPr>
          <a:xfrm>
            <a:off x="2726626" y="1295400"/>
            <a:ext cx="0" cy="5067300"/>
          </a:xfrm>
          <a:prstGeom prst="line">
            <a:avLst/>
          </a:prstGeom>
          <a:ln w="76200">
            <a:solidFill>
              <a:srgbClr val="002A5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6" name="Rectangle 15">
            <a:extLst>
              <a:ext uri="{FF2B5EF4-FFF2-40B4-BE49-F238E27FC236}">
                <a16:creationId xmlns:a16="http://schemas.microsoft.com/office/drawing/2014/main" id="{1F921417-CCBD-4998-AC43-F31559EDF316}"/>
              </a:ext>
            </a:extLst>
          </p:cNvPr>
          <p:cNvSpPr/>
          <p:nvPr/>
        </p:nvSpPr>
        <p:spPr>
          <a:xfrm>
            <a:off x="3240989" y="1793518"/>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3423232" y="1903962"/>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a:rPr>
              <a:t>Welcome </a:t>
            </a:r>
            <a:r>
              <a:rPr lang="en-US" sz="1600">
                <a:solidFill>
                  <a:schemeClr val="bg2">
                    <a:lumMod val="10000"/>
                  </a:schemeClr>
                </a:solidFill>
                <a:effectLst/>
                <a:latin typeface="Franklin Gothic Medium"/>
              </a:rPr>
              <a:t>Introductions</a:t>
            </a:r>
            <a:endParaRPr lang="en-US">
              <a:solidFill>
                <a:schemeClr val="bg2">
                  <a:lumMod val="10000"/>
                </a:schemeClr>
              </a:solidFill>
            </a:endParaRPr>
          </a:p>
          <a:p>
            <a:pPr marL="0" indent="0">
              <a:buNone/>
            </a:pPr>
            <a:endParaRPr lang="en-US" sz="1700">
              <a:solidFill>
                <a:srgbClr val="474236"/>
              </a:solidFill>
              <a:effectLst/>
              <a:latin typeface="Franklin Gothic Medium" panose="020B0603020102020204" pitchFamily="34" charset="0"/>
            </a:endParaRPr>
          </a:p>
        </p:txBody>
      </p:sp>
      <p:sp>
        <p:nvSpPr>
          <p:cNvPr id="4" name="Oval 3">
            <a:extLst>
              <a:ext uri="{FF2B5EF4-FFF2-40B4-BE49-F238E27FC236}">
                <a16:creationId xmlns:a16="http://schemas.microsoft.com/office/drawing/2014/main" id="{3C6BAF5F-4B0F-4020-8835-42A99B6EB5A4}"/>
              </a:ext>
            </a:extLst>
          </p:cNvPr>
          <p:cNvSpPr/>
          <p:nvPr/>
        </p:nvSpPr>
        <p:spPr>
          <a:xfrm>
            <a:off x="2559941" y="1901895"/>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0" name="Rectangle 19">
            <a:extLst>
              <a:ext uri="{FF2B5EF4-FFF2-40B4-BE49-F238E27FC236}">
                <a16:creationId xmlns:a16="http://schemas.microsoft.com/office/drawing/2014/main" id="{79D43758-CFF5-4AA6-80DE-FB92655BE1F1}"/>
              </a:ext>
            </a:extLst>
          </p:cNvPr>
          <p:cNvSpPr/>
          <p:nvPr/>
        </p:nvSpPr>
        <p:spPr>
          <a:xfrm>
            <a:off x="3240989" y="2681774"/>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713C6CBD-EC4C-4B9A-84F4-4C6405470206}"/>
              </a:ext>
            </a:extLst>
          </p:cNvPr>
          <p:cNvSpPr txBox="1">
            <a:spLocks/>
          </p:cNvSpPr>
          <p:nvPr/>
        </p:nvSpPr>
        <p:spPr>
          <a:xfrm>
            <a:off x="3351345" y="2787929"/>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effectLst/>
                <a:latin typeface="Franklin Gothic Demi Cond"/>
                <a:ea typeface="+mn-lt"/>
                <a:cs typeface="+mn-lt"/>
              </a:rPr>
              <a:t>Legal Updates</a:t>
            </a:r>
            <a:r>
              <a:rPr lang="en-US" sz="1700">
                <a:effectLst/>
                <a:ea typeface="+mn-lt"/>
                <a:cs typeface="+mn-lt"/>
              </a:rPr>
              <a:t> </a:t>
            </a:r>
            <a:r>
              <a:rPr lang="en-US" sz="1700">
                <a:solidFill>
                  <a:schemeClr val="bg2">
                    <a:lumMod val="10000"/>
                  </a:schemeClr>
                </a:solidFill>
                <a:effectLst/>
                <a:latin typeface="Franklin Gothic Medium"/>
              </a:rPr>
              <a:t>Regulations, litigation, policy updates</a:t>
            </a:r>
            <a:endParaRPr lang="en-US" err="1">
              <a:solidFill>
                <a:schemeClr val="bg2">
                  <a:lumMod val="10000"/>
                </a:schemeClr>
              </a:solidFill>
            </a:endParaRPr>
          </a:p>
        </p:txBody>
      </p:sp>
      <p:sp>
        <p:nvSpPr>
          <p:cNvPr id="22" name="Oval 21">
            <a:extLst>
              <a:ext uri="{FF2B5EF4-FFF2-40B4-BE49-F238E27FC236}">
                <a16:creationId xmlns:a16="http://schemas.microsoft.com/office/drawing/2014/main" id="{189EB034-AC0A-4B25-9694-9CDC2CD0411E}"/>
              </a:ext>
            </a:extLst>
          </p:cNvPr>
          <p:cNvSpPr/>
          <p:nvPr/>
        </p:nvSpPr>
        <p:spPr>
          <a:xfrm>
            <a:off x="2559940" y="2817806"/>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3" name="Rectangle 22">
            <a:extLst>
              <a:ext uri="{FF2B5EF4-FFF2-40B4-BE49-F238E27FC236}">
                <a16:creationId xmlns:a16="http://schemas.microsoft.com/office/drawing/2014/main" id="{26A0068C-E34B-4373-873F-D7FBAD122A52}"/>
              </a:ext>
            </a:extLst>
          </p:cNvPr>
          <p:cNvSpPr/>
          <p:nvPr/>
        </p:nvSpPr>
        <p:spPr>
          <a:xfrm>
            <a:off x="3240989" y="3544536"/>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699B0E-969F-4235-8D11-DEA0415FE14A}"/>
              </a:ext>
            </a:extLst>
          </p:cNvPr>
          <p:cNvSpPr/>
          <p:nvPr/>
        </p:nvSpPr>
        <p:spPr>
          <a:xfrm>
            <a:off x="2559940" y="3628668"/>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6" name="Rectangle 25">
            <a:extLst>
              <a:ext uri="{FF2B5EF4-FFF2-40B4-BE49-F238E27FC236}">
                <a16:creationId xmlns:a16="http://schemas.microsoft.com/office/drawing/2014/main" id="{F27C7FA2-B69A-4E2F-BB0A-0A3C3EAF0074}"/>
              </a:ext>
            </a:extLst>
          </p:cNvPr>
          <p:cNvSpPr/>
          <p:nvPr/>
        </p:nvSpPr>
        <p:spPr>
          <a:xfrm>
            <a:off x="3240989" y="4276538"/>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0E6A61-BC36-4537-9D5E-6BED3B3D6F26}"/>
              </a:ext>
            </a:extLst>
          </p:cNvPr>
          <p:cNvSpPr/>
          <p:nvPr/>
        </p:nvSpPr>
        <p:spPr>
          <a:xfrm>
            <a:off x="2559940" y="4396806"/>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30" name="Rectangle 29">
            <a:extLst>
              <a:ext uri="{FF2B5EF4-FFF2-40B4-BE49-F238E27FC236}">
                <a16:creationId xmlns:a16="http://schemas.microsoft.com/office/drawing/2014/main" id="{76926EBE-6EE5-4523-B8FB-E18360C6A2DC}"/>
              </a:ext>
            </a:extLst>
          </p:cNvPr>
          <p:cNvSpPr/>
          <p:nvPr/>
        </p:nvSpPr>
        <p:spPr>
          <a:xfrm>
            <a:off x="3240989" y="5061987"/>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2F11265-6181-4292-89A6-10F146B3DF79}"/>
              </a:ext>
            </a:extLst>
          </p:cNvPr>
          <p:cNvSpPr/>
          <p:nvPr/>
        </p:nvSpPr>
        <p:spPr>
          <a:xfrm>
            <a:off x="2559940" y="5187684"/>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8" name="Rectangle 27">
            <a:extLst>
              <a:ext uri="{FF2B5EF4-FFF2-40B4-BE49-F238E27FC236}">
                <a16:creationId xmlns:a16="http://schemas.microsoft.com/office/drawing/2014/main" id="{F263D8A9-8E09-47C4-B4B8-B7D15ACB7A73}"/>
              </a:ext>
            </a:extLst>
          </p:cNvPr>
          <p:cNvSpPr/>
          <p:nvPr/>
        </p:nvSpPr>
        <p:spPr>
          <a:xfrm>
            <a:off x="374511" y="6285802"/>
            <a:ext cx="2131930"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Agenda|</a:t>
            </a:r>
            <a:r>
              <a:rPr lang="en-US">
                <a:solidFill>
                  <a:srgbClr val="EABEDB"/>
                </a:solidFill>
                <a:latin typeface="Franklin Gothic Medium"/>
              </a:rPr>
              <a:t> tahirih.org</a:t>
            </a:r>
          </a:p>
        </p:txBody>
      </p:sp>
      <p:sp>
        <p:nvSpPr>
          <p:cNvPr id="33" name="Rectangle 32">
            <a:extLst>
              <a:ext uri="{FF2B5EF4-FFF2-40B4-BE49-F238E27FC236}">
                <a16:creationId xmlns:a16="http://schemas.microsoft.com/office/drawing/2014/main" id="{DAD9F912-0280-4EC7-AEB2-527D703A6D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8E4A260-E789-441F-B03D-8F2E3E52EDB6}"/>
              </a:ext>
            </a:extLst>
          </p:cNvPr>
          <p:cNvSpPr/>
          <p:nvPr/>
        </p:nvSpPr>
        <p:spPr>
          <a:xfrm>
            <a:off x="505338" y="326167"/>
            <a:ext cx="11197135" cy="923330"/>
          </a:xfrm>
          <a:prstGeom prst="rect">
            <a:avLst/>
          </a:prstGeom>
        </p:spPr>
        <p:txBody>
          <a:bodyPr wrap="square">
            <a:spAutoFit/>
          </a:bodyPr>
          <a:lstStyle/>
          <a:p>
            <a:pPr defTabSz="457200" eaLnBrk="0" fontAlgn="base" hangingPunct="0">
              <a:spcBef>
                <a:spcPct val="0"/>
              </a:spcBef>
              <a:spcAft>
                <a:spcPct val="0"/>
              </a:spcAft>
            </a:pPr>
            <a:r>
              <a:rPr lang="en-US" sz="5400">
                <a:solidFill>
                  <a:srgbClr val="EABEDB"/>
                </a:solidFill>
                <a:latin typeface="Franklin Gothic Demi" panose="020B0703020102020204" pitchFamily="34" charset="0"/>
              </a:rPr>
              <a:t>Agenda</a:t>
            </a:r>
          </a:p>
        </p:txBody>
      </p:sp>
      <p:sp>
        <p:nvSpPr>
          <p:cNvPr id="38" name="Content Placeholder 2">
            <a:extLst>
              <a:ext uri="{FF2B5EF4-FFF2-40B4-BE49-F238E27FC236}">
                <a16:creationId xmlns:a16="http://schemas.microsoft.com/office/drawing/2014/main" id="{437514BF-3032-4C0A-88E1-F899EE4BE9F2}"/>
              </a:ext>
            </a:extLst>
          </p:cNvPr>
          <p:cNvSpPr txBox="1">
            <a:spLocks/>
          </p:cNvSpPr>
          <p:nvPr/>
        </p:nvSpPr>
        <p:spPr>
          <a:xfrm>
            <a:off x="3423232" y="3625352"/>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Cond"/>
              </a:rPr>
              <a:t>Introduction to Safety Planning</a:t>
            </a:r>
            <a:endParaRPr lang="en-US" sz="2400">
              <a:latin typeface="Franklin Gothic Demi Cond"/>
            </a:endParaRPr>
          </a:p>
        </p:txBody>
      </p:sp>
      <p:sp>
        <p:nvSpPr>
          <p:cNvPr id="39" name="Content Placeholder 2">
            <a:extLst>
              <a:ext uri="{FF2B5EF4-FFF2-40B4-BE49-F238E27FC236}">
                <a16:creationId xmlns:a16="http://schemas.microsoft.com/office/drawing/2014/main" id="{6449010E-9A3C-4561-BD31-957244BD923E}"/>
              </a:ext>
            </a:extLst>
          </p:cNvPr>
          <p:cNvSpPr txBox="1">
            <a:spLocks/>
          </p:cNvSpPr>
          <p:nvPr/>
        </p:nvSpPr>
        <p:spPr>
          <a:xfrm>
            <a:off x="3351345" y="4391083"/>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Cond"/>
              </a:rPr>
              <a:t>Questions</a:t>
            </a:r>
            <a:endParaRPr lang="en-US" sz="2400">
              <a:latin typeface="Franklin Gothic Demi Cond"/>
            </a:endParaRPr>
          </a:p>
        </p:txBody>
      </p:sp>
      <p:sp>
        <p:nvSpPr>
          <p:cNvPr id="40" name="Content Placeholder 2">
            <a:extLst>
              <a:ext uri="{FF2B5EF4-FFF2-40B4-BE49-F238E27FC236}">
                <a16:creationId xmlns:a16="http://schemas.microsoft.com/office/drawing/2014/main" id="{31A12D61-2FC5-4115-BDDB-7C945A0A2EBF}"/>
              </a:ext>
            </a:extLst>
          </p:cNvPr>
          <p:cNvSpPr txBox="1">
            <a:spLocks/>
          </p:cNvSpPr>
          <p:nvPr/>
        </p:nvSpPr>
        <p:spPr>
          <a:xfrm>
            <a:off x="3423232" y="5182421"/>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Cond"/>
              </a:rPr>
              <a:t>Contact Us</a:t>
            </a:r>
            <a:endParaRPr lang="en-US" sz="2400">
              <a:latin typeface="Franklin Gothic Demi Cond"/>
            </a:endParaRPr>
          </a:p>
        </p:txBody>
      </p:sp>
    </p:spTree>
    <p:extLst>
      <p:ext uri="{BB962C8B-B14F-4D97-AF65-F5344CB8AC3E}">
        <p14:creationId xmlns:p14="http://schemas.microsoft.com/office/powerpoint/2010/main" val="38448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387577" cy="369332"/>
          </a:xfrm>
          <a:prstGeom prst="rect">
            <a:avLst/>
          </a:prstGeom>
        </p:spPr>
        <p:txBody>
          <a:bodyPr wrap="none">
            <a:spAutoFit/>
          </a:bodyPr>
          <a:lstStyle/>
          <a:p>
            <a:r>
              <a:rPr lang="en-US">
                <a:solidFill>
                  <a:srgbClr val="EABEDB"/>
                </a:solidFill>
                <a:latin typeface="Franklin Gothic Medium" panose="020B0603020102020204" pitchFamily="34" charset="0"/>
                <a:sym typeface="Wingdings" panose="05000000000000000000" pitchFamily="2" charset="2"/>
              </a:rPr>
              <a:t>Resilience|</a:t>
            </a:r>
            <a:r>
              <a:rPr lang="en-US">
                <a:solidFill>
                  <a:srgbClr val="EABEDB"/>
                </a:solidFill>
                <a:latin typeface="Franklin Gothic Medium" panose="020B0603020102020204" pitchFamily="34" charset="0"/>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a:spAutoFit/>
          </a:bodyPr>
          <a:lstStyle/>
          <a:p>
            <a:pPr defTabSz="457200" eaLnBrk="0" fontAlgn="base" hangingPunct="0">
              <a:spcBef>
                <a:spcPct val="0"/>
              </a:spcBef>
              <a:spcAft>
                <a:spcPct val="0"/>
              </a:spcAft>
            </a:pPr>
            <a:r>
              <a:rPr lang="en-US" sz="5400">
                <a:solidFill>
                  <a:srgbClr val="EABEDB"/>
                </a:solidFill>
                <a:latin typeface="Franklin Gothic Demi" panose="020B0703020102020204" pitchFamily="34" charset="0"/>
              </a:rPr>
              <a:t>Building Capacity for Resilience </a:t>
            </a:r>
          </a:p>
        </p:txBody>
      </p:sp>
      <p:sp>
        <p:nvSpPr>
          <p:cNvPr id="9" name="TextBox 8">
            <a:extLst>
              <a:ext uri="{FF2B5EF4-FFF2-40B4-BE49-F238E27FC236}">
                <a16:creationId xmlns:a16="http://schemas.microsoft.com/office/drawing/2014/main" id="{75975164-F7CF-42DA-A495-19EF1B70CF2B}"/>
              </a:ext>
            </a:extLst>
          </p:cNvPr>
          <p:cNvSpPr txBox="1"/>
          <p:nvPr/>
        </p:nvSpPr>
        <p:spPr>
          <a:xfrm>
            <a:off x="842192" y="1645080"/>
            <a:ext cx="10774017" cy="4355038"/>
          </a:xfrm>
          <a:prstGeom prst="rect">
            <a:avLst/>
          </a:prstGeom>
          <a:noFill/>
        </p:spPr>
        <p:txBody>
          <a:bodyPr wrap="square" lIns="91440" tIns="45720" rIns="91440" bIns="45720" anchor="t">
            <a:spAutoFit/>
          </a:bodyPr>
          <a:lstStyle/>
          <a:p>
            <a:endParaRPr lang="en-US">
              <a:solidFill>
                <a:srgbClr val="002060"/>
              </a:solidFill>
              <a:latin typeface="Calibri" panose="020F0502020204030204" pitchFamily="34" charset="0"/>
              <a:cs typeface="Calibri" panose="020F0502020204030204" pitchFamily="34" charset="0"/>
            </a:endParaRPr>
          </a:p>
          <a:p>
            <a:r>
              <a:rPr lang="en-US" sz="2800">
                <a:solidFill>
                  <a:srgbClr val="002060"/>
                </a:solidFill>
                <a:latin typeface="Calibri"/>
                <a:cs typeface="Calibri"/>
              </a:rPr>
              <a:t>Three key factors promoting psychological resilience:</a:t>
            </a:r>
          </a:p>
          <a:p>
            <a:endParaRPr lang="en-US" sz="240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b="1">
                <a:solidFill>
                  <a:srgbClr val="002060"/>
                </a:solidFill>
                <a:latin typeface="Calibri"/>
                <a:cs typeface="Calibri"/>
              </a:rPr>
              <a:t>Internal support: </a:t>
            </a:r>
          </a:p>
          <a:p>
            <a:pPr marL="800100" lvl="1" indent="-342900">
              <a:buFont typeface="Arial" panose="020B0604020202020204" pitchFamily="34" charset="0"/>
              <a:buChar char="•"/>
            </a:pPr>
            <a:r>
              <a:rPr lang="en-US" sz="2400">
                <a:solidFill>
                  <a:srgbClr val="002060"/>
                </a:solidFill>
                <a:latin typeface="Calibri"/>
                <a:cs typeface="Calibri"/>
              </a:rPr>
              <a:t>Abilities and skills such as communication, problem-solving, behavioral and emotional regulation, hope, and a positive view of oneself.</a:t>
            </a:r>
          </a:p>
          <a:p>
            <a:pPr marL="342900" indent="-342900">
              <a:buFont typeface="Arial" panose="020B0604020202020204" pitchFamily="34" charset="0"/>
              <a:buChar char="•"/>
            </a:pPr>
            <a:r>
              <a:rPr lang="en-US" sz="2800" b="1">
                <a:solidFill>
                  <a:srgbClr val="002060"/>
                </a:solidFill>
                <a:latin typeface="Calibri"/>
                <a:cs typeface="Calibri"/>
              </a:rPr>
              <a:t>External support: </a:t>
            </a:r>
            <a:endParaRPr lang="en-US" sz="2800" b="1">
              <a:solidFill>
                <a:srgbClr val="002060"/>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a:solidFill>
                  <a:srgbClr val="002060"/>
                </a:solidFill>
                <a:latin typeface="Calibri"/>
                <a:cs typeface="Calibri"/>
              </a:rPr>
              <a:t>Caring supportive relationships with friends, family, neighbors, etc.</a:t>
            </a:r>
          </a:p>
          <a:p>
            <a:pPr marL="342900" indent="-342900">
              <a:buFont typeface="Arial" panose="020B0604020202020204" pitchFamily="34" charset="0"/>
              <a:buChar char="•"/>
            </a:pPr>
            <a:r>
              <a:rPr lang="en-US" sz="2800" b="1">
                <a:solidFill>
                  <a:srgbClr val="002060"/>
                </a:solidFill>
                <a:latin typeface="Calibri"/>
                <a:cs typeface="Calibri"/>
              </a:rPr>
              <a:t>Existential support: </a:t>
            </a:r>
            <a:endParaRPr lang="en-US" sz="2800" b="1">
              <a:solidFill>
                <a:srgbClr val="002060"/>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a:solidFill>
                  <a:srgbClr val="002060"/>
                </a:solidFill>
                <a:latin typeface="Calibri"/>
                <a:cs typeface="Calibri"/>
              </a:rPr>
              <a:t>Cultural values and faith/belief systems.</a:t>
            </a:r>
          </a:p>
          <a:p>
            <a:pPr lvl="1"/>
            <a:endParaRPr lang="en-US" sz="1100">
              <a:solidFill>
                <a:srgbClr val="002060"/>
              </a:solidFill>
              <a:latin typeface="Calibri" panose="020F0502020204030204" pitchFamily="34" charset="0"/>
              <a:cs typeface="Calibri" panose="020F0502020204030204" pitchFamily="34" charset="0"/>
            </a:endParaRPr>
          </a:p>
          <a:p>
            <a:pPr algn="r"/>
            <a:r>
              <a:rPr lang="en-US" sz="1600">
                <a:solidFill>
                  <a:srgbClr val="002060"/>
                </a:solidFill>
                <a:latin typeface="Calibri"/>
                <a:cs typeface="Calibri"/>
              </a:rPr>
              <a:t>Source: https://vawnet.org/news/how-can-i-support-survivors-building-resilience</a:t>
            </a:r>
          </a:p>
        </p:txBody>
      </p:sp>
    </p:spTree>
    <p:extLst>
      <p:ext uri="{BB962C8B-B14F-4D97-AF65-F5344CB8AC3E}">
        <p14:creationId xmlns:p14="http://schemas.microsoft.com/office/powerpoint/2010/main" val="62318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3497496"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Roles and Resources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Key Resources </a:t>
            </a:r>
            <a:endParaRPr lang="en-US"/>
          </a:p>
        </p:txBody>
      </p:sp>
      <p:sp>
        <p:nvSpPr>
          <p:cNvPr id="9" name="TextBox 8">
            <a:extLst>
              <a:ext uri="{FF2B5EF4-FFF2-40B4-BE49-F238E27FC236}">
                <a16:creationId xmlns:a16="http://schemas.microsoft.com/office/drawing/2014/main" id="{75975164-F7CF-42DA-A495-19EF1B70CF2B}"/>
              </a:ext>
            </a:extLst>
          </p:cNvPr>
          <p:cNvSpPr txBox="1"/>
          <p:nvPr/>
        </p:nvSpPr>
        <p:spPr>
          <a:xfrm>
            <a:off x="716896" y="1995175"/>
            <a:ext cx="10774017" cy="707886"/>
          </a:xfrm>
          <a:prstGeom prst="rect">
            <a:avLst/>
          </a:prstGeom>
          <a:noFill/>
        </p:spPr>
        <p:txBody>
          <a:bodyPr wrap="square" lIns="91440" tIns="45720" rIns="91440" bIns="45720" anchor="t">
            <a:spAutoFit/>
          </a:bodyPr>
          <a:lstStyle/>
          <a:p>
            <a:endParaRPr lang="en-US" sz="2400" b="0" i="0">
              <a:solidFill>
                <a:srgbClr val="002060"/>
              </a:solidFill>
              <a:effectLst/>
              <a:latin typeface="Calibri" panose="020F0502020204030204" pitchFamily="34" charset="0"/>
              <a:cs typeface="Calibri" panose="020F0502020204030204" pitchFamily="34" charset="0"/>
            </a:endParaRPr>
          </a:p>
          <a:p>
            <a:endParaRPr lang="en-US" sz="1600">
              <a:solidFill>
                <a:srgbClr val="00206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A8E7DA6-3674-4C12-907E-5E71E704F2DC}"/>
              </a:ext>
            </a:extLst>
          </p:cNvPr>
          <p:cNvSpPr txBox="1"/>
          <p:nvPr/>
        </p:nvSpPr>
        <p:spPr>
          <a:xfrm>
            <a:off x="606269" y="1578874"/>
            <a:ext cx="10991542" cy="4909036"/>
          </a:xfrm>
          <a:prstGeom prst="rect">
            <a:avLst/>
          </a:prstGeom>
          <a:noFill/>
        </p:spPr>
        <p:txBody>
          <a:bodyPr wrap="square" lIns="91440" tIns="45720" rIns="91440" bIns="45720" anchor="t">
            <a:spAutoFit/>
          </a:bodyPr>
          <a:lstStyle/>
          <a:p>
            <a:endParaRPr lang="en-US" sz="1000">
              <a:latin typeface="Calibri" panose="020F0502020204030204" pitchFamily="34" charset="0"/>
              <a:cs typeface="Calibri" panose="020F0502020204030204" pitchFamily="34" charset="0"/>
            </a:endParaRPr>
          </a:p>
          <a:p>
            <a:r>
              <a:rPr lang="en-US" sz="2500" b="1">
                <a:latin typeface="Calibri"/>
                <a:cs typeface="Calibri"/>
              </a:rPr>
              <a:t>Key Resources to always have on hand:</a:t>
            </a:r>
            <a:endParaRPr lang="en-US" sz="2500" b="1">
              <a:latin typeface="Calibri"/>
              <a:ea typeface="+mn-lt"/>
              <a:cs typeface="Calibri"/>
            </a:endParaRPr>
          </a:p>
          <a:p>
            <a:endParaRPr lang="en-US" sz="1100" b="1">
              <a:latin typeface="Calibri"/>
              <a:cs typeface="Calibri"/>
            </a:endParaRPr>
          </a:p>
          <a:p>
            <a:pPr marL="342900" indent="-342900">
              <a:buFont typeface="Arial,Sans-Serif"/>
              <a:buChar char="•"/>
            </a:pPr>
            <a:r>
              <a:rPr lang="en-US" sz="2200" b="1">
                <a:latin typeface="Calibri"/>
                <a:cs typeface="Calibri"/>
              </a:rPr>
              <a:t>National Domestic Violence Hotline (call and chat) - </a:t>
            </a:r>
            <a:r>
              <a:rPr lang="en-US" sz="2200">
                <a:latin typeface="Calibri"/>
                <a:ea typeface="+mn-lt"/>
                <a:cs typeface="+mn-lt"/>
              </a:rPr>
              <a:t>800.799.SAFE (7233)</a:t>
            </a:r>
            <a:endParaRPr lang="en-US" sz="2200" b="1">
              <a:latin typeface="Calibri"/>
              <a:ea typeface="+mn-lt"/>
              <a:cs typeface="Calibri"/>
            </a:endParaRPr>
          </a:p>
          <a:p>
            <a:pPr marL="800100" lvl="1" indent="-342900">
              <a:buFont typeface="Arial,Sans-Serif"/>
              <a:buChar char="•"/>
            </a:pPr>
            <a:r>
              <a:rPr lang="en-US" sz="2200">
                <a:latin typeface="Calibri"/>
                <a:cs typeface="Calibri"/>
              </a:rPr>
              <a:t>Provides immediate emotional support related to domestic violence, risk assessment, safety planning, relocation counseling and local shelter referrals.</a:t>
            </a:r>
          </a:p>
          <a:p>
            <a:pPr marL="800100" lvl="1" indent="-342900">
              <a:buFont typeface="Arial,Sans-Serif"/>
              <a:buChar char="•"/>
            </a:pPr>
            <a:r>
              <a:rPr lang="en-US" sz="2200">
                <a:solidFill>
                  <a:schemeClr val="tx1">
                    <a:lumMod val="50000"/>
                    <a:lumOff val="50000"/>
                  </a:schemeClr>
                </a:solidFill>
                <a:latin typeface="Calibri"/>
                <a:cs typeface="Calibri"/>
              </a:rPr>
              <a:t>thehotline.org </a:t>
            </a:r>
          </a:p>
          <a:p>
            <a:pPr marL="342900" indent="-342900">
              <a:buFont typeface="Arial,Sans-Serif"/>
              <a:buChar char="•"/>
            </a:pPr>
            <a:r>
              <a:rPr lang="en-US" sz="2200" b="1">
                <a:latin typeface="Calibri"/>
                <a:cs typeface="Calibri"/>
              </a:rPr>
              <a:t>Suicide Prevention Lifeline (call and chat)</a:t>
            </a:r>
            <a:r>
              <a:rPr lang="en-US" sz="2200">
                <a:latin typeface="Calibri"/>
                <a:cs typeface="Calibri"/>
              </a:rPr>
              <a:t> - </a:t>
            </a:r>
            <a:r>
              <a:rPr lang="en-US" sz="2200">
                <a:latin typeface="Calibri"/>
                <a:ea typeface="+mn-lt"/>
                <a:cs typeface="+mn-lt"/>
              </a:rPr>
              <a:t>1-800-273-8255 </a:t>
            </a:r>
            <a:endParaRPr lang="en-US" sz="2200">
              <a:latin typeface="Calibri"/>
              <a:cs typeface="Calibri"/>
            </a:endParaRPr>
          </a:p>
          <a:p>
            <a:pPr marL="800100" lvl="1" indent="-342900">
              <a:buFont typeface="Arial,Sans-Serif"/>
              <a:buChar char="•"/>
            </a:pPr>
            <a:r>
              <a:rPr lang="en-US" sz="2200">
                <a:latin typeface="Calibri"/>
                <a:ea typeface="+mn-lt"/>
                <a:cs typeface="+mn-lt"/>
              </a:rPr>
              <a:t>Free and confidential empowerment based emotional support to people in suicidal crisis or emotional distress.</a:t>
            </a:r>
            <a:endParaRPr lang="en-US" sz="2200">
              <a:latin typeface="Calibri"/>
              <a:cs typeface="Calibri"/>
            </a:endParaRPr>
          </a:p>
          <a:p>
            <a:pPr marL="800100" lvl="1" indent="-342900">
              <a:buFont typeface="Arial,Sans-Serif"/>
              <a:buChar char="•"/>
            </a:pPr>
            <a:r>
              <a:rPr lang="en-US" sz="2200">
                <a:solidFill>
                  <a:schemeClr val="tx1">
                    <a:lumMod val="50000"/>
                    <a:lumOff val="50000"/>
                  </a:schemeClr>
                </a:solidFill>
                <a:latin typeface="Calibri"/>
                <a:ea typeface="+mn-lt"/>
                <a:cs typeface="+mn-lt"/>
              </a:rPr>
              <a:t>suicidepreventionlifeline.org</a:t>
            </a:r>
            <a:endParaRPr lang="en-US" sz="2200">
              <a:solidFill>
                <a:schemeClr val="tx1">
                  <a:lumMod val="50000"/>
                  <a:lumOff val="50000"/>
                </a:schemeClr>
              </a:solidFill>
              <a:latin typeface="Calibri"/>
              <a:cs typeface="Calibri"/>
            </a:endParaRPr>
          </a:p>
          <a:p>
            <a:pPr marL="342900" indent="-342900">
              <a:buFont typeface="Arial,Sans-Serif"/>
              <a:buChar char="•"/>
            </a:pPr>
            <a:r>
              <a:rPr lang="en-US" sz="2200" b="1">
                <a:latin typeface="Calibri"/>
                <a:cs typeface="Calibri"/>
              </a:rPr>
              <a:t>RAINN Sexual Assault Hotline (call and chat) - </a:t>
            </a:r>
            <a:r>
              <a:rPr lang="en-US" sz="2200">
                <a:latin typeface="Calibri"/>
                <a:ea typeface="+mn-lt"/>
                <a:cs typeface="+mn-lt"/>
              </a:rPr>
              <a:t>1-800-656-4673</a:t>
            </a:r>
          </a:p>
          <a:p>
            <a:pPr marL="800100" lvl="1" indent="-342900">
              <a:buFont typeface="Arial,Sans-Serif"/>
              <a:buChar char="•"/>
            </a:pPr>
            <a:r>
              <a:rPr lang="en-US" sz="2200">
                <a:latin typeface="Calibri"/>
                <a:cs typeface="Calibri"/>
              </a:rPr>
              <a:t>Provides emotional support, guidance and referrals to survivors of </a:t>
            </a:r>
            <a:r>
              <a:rPr lang="en-US" sz="2200">
                <a:latin typeface="Calibri"/>
                <a:ea typeface="+mn-lt"/>
                <a:cs typeface="+mn-lt"/>
              </a:rPr>
              <a:t>rape, abuse &amp; incest. </a:t>
            </a:r>
            <a:endParaRPr lang="en-US" sz="2200">
              <a:latin typeface="Calibri"/>
              <a:cs typeface="Calibri" panose="020F0502020204030204" pitchFamily="34" charset="0"/>
            </a:endParaRPr>
          </a:p>
          <a:p>
            <a:pPr marL="800100" lvl="1" indent="-342900">
              <a:buFont typeface="Arial,Sans-Serif"/>
              <a:buChar char="•"/>
            </a:pPr>
            <a:r>
              <a:rPr lang="en-US" sz="2300">
                <a:solidFill>
                  <a:schemeClr val="tx1">
                    <a:lumMod val="50000"/>
                    <a:lumOff val="50000"/>
                  </a:schemeClr>
                </a:solidFill>
                <a:latin typeface="Calibri"/>
                <a:ea typeface="+mn-lt"/>
                <a:cs typeface="+mn-lt"/>
              </a:rPr>
              <a:t>rainn.org</a:t>
            </a:r>
            <a:endParaRPr lang="en-US" sz="2300">
              <a:solidFill>
                <a:schemeClr val="tx1">
                  <a:lumMod val="50000"/>
                  <a:lumOff val="50000"/>
                </a:schemeClr>
              </a:solidFill>
              <a:latin typeface="Calibri"/>
              <a:cs typeface="Calibri" panose="020F0502020204030204" pitchFamily="34" charset="0"/>
            </a:endParaRPr>
          </a:p>
          <a:p>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251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836033"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Case Scenario |</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a:solidFill>
                  <a:srgbClr val="EABEDB"/>
                </a:solidFill>
                <a:latin typeface="Franklin Gothic Demi"/>
              </a:rPr>
              <a:t>Elena's Case Scenario</a:t>
            </a:r>
          </a:p>
        </p:txBody>
      </p:sp>
      <p:sp>
        <p:nvSpPr>
          <p:cNvPr id="9" name="TextBox 8">
            <a:extLst>
              <a:ext uri="{FF2B5EF4-FFF2-40B4-BE49-F238E27FC236}">
                <a16:creationId xmlns:a16="http://schemas.microsoft.com/office/drawing/2014/main" id="{75975164-F7CF-42DA-A495-19EF1B70CF2B}"/>
              </a:ext>
            </a:extLst>
          </p:cNvPr>
          <p:cNvSpPr txBox="1"/>
          <p:nvPr/>
        </p:nvSpPr>
        <p:spPr>
          <a:xfrm>
            <a:off x="716896" y="1995175"/>
            <a:ext cx="10774017" cy="707886"/>
          </a:xfrm>
          <a:prstGeom prst="rect">
            <a:avLst/>
          </a:prstGeom>
          <a:noFill/>
        </p:spPr>
        <p:txBody>
          <a:bodyPr wrap="square" lIns="91440" tIns="45720" rIns="91440" bIns="45720" anchor="t">
            <a:spAutoFit/>
          </a:bodyPr>
          <a:lstStyle/>
          <a:p>
            <a:endParaRPr lang="en-US" sz="2400" b="0" i="0">
              <a:solidFill>
                <a:srgbClr val="002060"/>
              </a:solidFill>
              <a:effectLst/>
              <a:latin typeface="Calibri" panose="020F0502020204030204" pitchFamily="34" charset="0"/>
              <a:cs typeface="Calibri" panose="020F0502020204030204" pitchFamily="34" charset="0"/>
            </a:endParaRPr>
          </a:p>
          <a:p>
            <a:endParaRPr lang="en-US" sz="1600">
              <a:solidFill>
                <a:srgbClr val="00206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A8E7DA6-3674-4C12-907E-5E71E704F2DC}"/>
              </a:ext>
            </a:extLst>
          </p:cNvPr>
          <p:cNvSpPr txBox="1"/>
          <p:nvPr/>
        </p:nvSpPr>
        <p:spPr>
          <a:xfrm>
            <a:off x="948397" y="2290020"/>
            <a:ext cx="10483544" cy="4370427"/>
          </a:xfrm>
          <a:prstGeom prst="rect">
            <a:avLst/>
          </a:prstGeom>
          <a:noFill/>
        </p:spPr>
        <p:txBody>
          <a:bodyPr wrap="square" lIns="91440" tIns="45720" rIns="91440" bIns="45720" anchor="t">
            <a:spAutoFit/>
          </a:bodyPr>
          <a:lstStyle/>
          <a:p>
            <a:endParaRPr lang="en-US" sz="2400">
              <a:latin typeface="Calibri"/>
              <a:cs typeface="Calibri"/>
            </a:endParaRPr>
          </a:p>
          <a:p>
            <a:r>
              <a:rPr lang="en-US" sz="3200">
                <a:latin typeface="Calibri"/>
                <a:cs typeface="Calibri"/>
              </a:rPr>
              <a:t>Questions for Audience:</a:t>
            </a:r>
            <a:endParaRPr lang="en-US" sz="3200">
              <a:ea typeface="+mn-lt"/>
              <a:cs typeface="+mn-lt"/>
            </a:endParaRPr>
          </a:p>
          <a:p>
            <a:pPr marL="342900" indent="-342900">
              <a:buFont typeface="Arial,Sans-Serif"/>
              <a:buChar char="•"/>
            </a:pPr>
            <a:r>
              <a:rPr lang="en-US" sz="3200">
                <a:latin typeface="Franklin Gothic Book"/>
                <a:cs typeface="Calibri"/>
              </a:rPr>
              <a:t>What does this client need?</a:t>
            </a:r>
            <a:endParaRPr lang="en-US" sz="3200">
              <a:ea typeface="+mn-lt"/>
              <a:cs typeface="+mn-lt"/>
            </a:endParaRPr>
          </a:p>
          <a:p>
            <a:pPr marL="342900" indent="-342900">
              <a:buFont typeface="Arial,Sans-Serif"/>
              <a:buChar char="•"/>
            </a:pPr>
            <a:r>
              <a:rPr lang="en-US" sz="3200">
                <a:latin typeface="Calibri"/>
                <a:cs typeface="Calibri"/>
              </a:rPr>
              <a:t>How would you respond?</a:t>
            </a:r>
            <a:endParaRPr lang="en-US" sz="3200">
              <a:ea typeface="+mn-lt"/>
              <a:cs typeface="+mn-lt"/>
            </a:endParaRPr>
          </a:p>
          <a:p>
            <a:pPr marL="342900" indent="-342900">
              <a:buFont typeface="Arial,Sans-Serif"/>
              <a:buChar char="•"/>
            </a:pPr>
            <a:r>
              <a:rPr lang="en-US" sz="3200">
                <a:latin typeface="Calibri"/>
                <a:cs typeface="Calibri"/>
              </a:rPr>
              <a:t>Is this a crisis?</a:t>
            </a:r>
            <a:endParaRPr lang="en-US" sz="3200"/>
          </a:p>
          <a:p>
            <a:endParaRPr lang="en-US" sz="2400">
              <a:latin typeface="Calibri" panose="020F0502020204030204" pitchFamily="34" charset="0"/>
              <a:cs typeface="Calibri" panose="020F0502020204030204" pitchFamily="34" charset="0"/>
            </a:endParaRPr>
          </a:p>
          <a:p>
            <a:endParaRPr lang="en-US" sz="1400">
              <a:latin typeface="Calibri"/>
              <a:cs typeface="Calibri"/>
            </a:endParaRPr>
          </a:p>
          <a:p>
            <a:endParaRPr lang="en-US" sz="1400">
              <a:latin typeface="Calibri" panose="020F0502020204030204" pitchFamily="34" charset="0"/>
              <a:cs typeface="Calibri" panose="020F0502020204030204" pitchFamily="34" charset="0"/>
            </a:endParaRPr>
          </a:p>
          <a:p>
            <a:endParaRPr lang="en-US" sz="1400">
              <a:latin typeface="Calibri" panose="020F0502020204030204" pitchFamily="34" charset="0"/>
              <a:cs typeface="Calibri" panose="020F0502020204030204" pitchFamily="34" charset="0"/>
            </a:endParaRPr>
          </a:p>
          <a:p>
            <a:endParaRPr lang="en-US" sz="1400">
              <a:latin typeface="Calibri" panose="020F0502020204030204" pitchFamily="34" charset="0"/>
              <a:cs typeface="Calibri" panose="020F0502020204030204" pitchFamily="34" charset="0"/>
            </a:endParaRPr>
          </a:p>
          <a:p>
            <a:endParaRPr lang="en-US" sz="1400">
              <a:latin typeface="Calibri" panose="020F0502020204030204" pitchFamily="34" charset="0"/>
              <a:cs typeface="Calibri" panose="020F0502020204030204" pitchFamily="34" charset="0"/>
            </a:endParaRPr>
          </a:p>
          <a:p>
            <a:endParaRPr lang="en-US" sz="1400">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238283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E5D"/>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4" name="Rectangle 3">
            <a:extLst>
              <a:ext uri="{FF2B5EF4-FFF2-40B4-BE49-F238E27FC236}">
                <a16:creationId xmlns:a16="http://schemas.microsoft.com/office/drawing/2014/main" id="{A9A9D8BA-D2F4-49A8-80D2-4544704EA52B}"/>
              </a:ext>
            </a:extLst>
          </p:cNvPr>
          <p:cNvSpPr/>
          <p:nvPr/>
        </p:nvSpPr>
        <p:spPr>
          <a:xfrm>
            <a:off x="549487" y="2890391"/>
            <a:ext cx="11093025" cy="1077218"/>
          </a:xfrm>
          <a:prstGeom prst="rect">
            <a:avLst/>
          </a:prstGeom>
        </p:spPr>
        <p:txBody>
          <a:bodyPr wrap="square">
            <a:spAutoFit/>
          </a:bodyPr>
          <a:lstStyle/>
          <a:p>
            <a:pPr algn="ctr" defTabSz="457200" eaLnBrk="0" fontAlgn="base" hangingPunct="0">
              <a:lnSpc>
                <a:spcPct val="80000"/>
              </a:lnSpc>
              <a:spcBef>
                <a:spcPct val="0"/>
              </a:spcBef>
              <a:spcAft>
                <a:spcPct val="0"/>
              </a:spcAft>
            </a:pPr>
            <a:r>
              <a:rPr lang="en-US" sz="8000">
                <a:solidFill>
                  <a:srgbClr val="EABEDB"/>
                </a:solidFill>
                <a:latin typeface="Franklin Gothic Demi" panose="020B0703020102020204" pitchFamily="34" charset="0"/>
              </a:rPr>
              <a:t>Thank you!</a:t>
            </a:r>
          </a:p>
        </p:txBody>
      </p:sp>
    </p:spTree>
    <p:extLst>
      <p:ext uri="{BB962C8B-B14F-4D97-AF65-F5344CB8AC3E}">
        <p14:creationId xmlns:p14="http://schemas.microsoft.com/office/powerpoint/2010/main" val="16940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351926"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Questions|</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i="1">
                <a:solidFill>
                  <a:srgbClr val="EABEDB"/>
                </a:solidFill>
                <a:latin typeface="Franklin Gothic Demi"/>
              </a:rPr>
              <a:t>Questions?</a:t>
            </a:r>
            <a:endParaRPr lang="en-US" i="1"/>
          </a:p>
        </p:txBody>
      </p:sp>
      <p:pic>
        <p:nvPicPr>
          <p:cNvPr id="2" name="Picture 2">
            <a:extLst>
              <a:ext uri="{FF2B5EF4-FFF2-40B4-BE49-F238E27FC236}">
                <a16:creationId xmlns:a16="http://schemas.microsoft.com/office/drawing/2014/main" id="{2E9E27A0-A85B-491A-B08E-0239C4CCDC48}"/>
              </a:ext>
            </a:extLst>
          </p:cNvPr>
          <p:cNvPicPr>
            <a:picLocks noChangeAspect="1"/>
          </p:cNvPicPr>
          <p:nvPr/>
        </p:nvPicPr>
        <p:blipFill>
          <a:blip r:embed="rId4"/>
          <a:stretch>
            <a:fillRect/>
          </a:stretch>
        </p:blipFill>
        <p:spPr>
          <a:xfrm>
            <a:off x="5198854" y="1594449"/>
            <a:ext cx="6898255" cy="4531742"/>
          </a:xfrm>
          <a:prstGeom prst="rect">
            <a:avLst/>
          </a:prstGeom>
        </p:spPr>
      </p:pic>
      <p:pic>
        <p:nvPicPr>
          <p:cNvPr id="3" name="Picture 3">
            <a:extLst>
              <a:ext uri="{FF2B5EF4-FFF2-40B4-BE49-F238E27FC236}">
                <a16:creationId xmlns:a16="http://schemas.microsoft.com/office/drawing/2014/main" id="{51FB88AD-853E-4780-8A8B-533206DFDAA3}"/>
              </a:ext>
            </a:extLst>
          </p:cNvPr>
          <p:cNvPicPr>
            <a:picLocks noChangeAspect="1"/>
          </p:cNvPicPr>
          <p:nvPr/>
        </p:nvPicPr>
        <p:blipFill>
          <a:blip r:embed="rId5"/>
          <a:stretch>
            <a:fillRect/>
          </a:stretch>
        </p:blipFill>
        <p:spPr>
          <a:xfrm>
            <a:off x="1245079" y="2425534"/>
            <a:ext cx="5359879" cy="3300895"/>
          </a:xfrm>
          <a:prstGeom prst="rect">
            <a:avLst/>
          </a:prstGeom>
        </p:spPr>
      </p:pic>
      <p:sp>
        <p:nvSpPr>
          <p:cNvPr id="4" name="TextBox 3">
            <a:extLst>
              <a:ext uri="{FF2B5EF4-FFF2-40B4-BE49-F238E27FC236}">
                <a16:creationId xmlns:a16="http://schemas.microsoft.com/office/drawing/2014/main" id="{D684F296-18DC-4EDE-A7FE-C5A0E6E3C4AF}"/>
              </a:ext>
            </a:extLst>
          </p:cNvPr>
          <p:cNvSpPr txBox="1"/>
          <p:nvPr/>
        </p:nvSpPr>
        <p:spPr>
          <a:xfrm>
            <a:off x="1446362" y="2510287"/>
            <a:ext cx="5029200"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Franklin Gothic Demi Cond"/>
                <a:ea typeface="+mn-lt"/>
                <a:cs typeface="+mn-lt"/>
              </a:rPr>
              <a:t>After the webinar, contact</a:t>
            </a:r>
            <a:endParaRPr lang="en-US" sz="2800">
              <a:latin typeface="Franklin Gothic Demi Cond"/>
            </a:endParaRPr>
          </a:p>
          <a:p>
            <a:endParaRPr lang="en-US"/>
          </a:p>
          <a:p>
            <a:pPr marL="285750" indent="-285750">
              <a:buFont typeface="Arial"/>
              <a:buChar char="•"/>
            </a:pPr>
            <a:r>
              <a:rPr lang="en-US">
                <a:ea typeface="+mn-lt"/>
                <a:cs typeface="+mn-lt"/>
              </a:rPr>
              <a:t>Your Tahirih mentor attorney</a:t>
            </a:r>
          </a:p>
          <a:p>
            <a:pPr marL="285750" indent="-285750">
              <a:buFont typeface="Arial"/>
              <a:buChar char="•"/>
            </a:pPr>
            <a:r>
              <a:rPr lang="en-US">
                <a:ea typeface="+mn-lt"/>
                <a:cs typeface="+mn-lt"/>
              </a:rPr>
              <a:t>Adriana López, </a:t>
            </a:r>
            <a:r>
              <a:rPr lang="en-US">
                <a:ea typeface="+mn-lt"/>
                <a:cs typeface="+mn-lt"/>
                <a:hlinkClick r:id="rId6"/>
              </a:rPr>
              <a:t>AdrianaL@tahirih.org</a:t>
            </a:r>
            <a:r>
              <a:rPr lang="en-US">
                <a:ea typeface="+mn-lt"/>
                <a:cs typeface="+mn-lt"/>
              </a:rPr>
              <a:t> </a:t>
            </a:r>
          </a:p>
          <a:p>
            <a:pPr marL="285750" indent="-285750">
              <a:buFont typeface="Arial"/>
              <a:buChar char="•"/>
            </a:pPr>
            <a:r>
              <a:rPr lang="en-US">
                <a:ea typeface="+mn-lt"/>
                <a:cs typeface="+mn-lt"/>
              </a:rPr>
              <a:t>Casey Swegman, </a:t>
            </a:r>
            <a:r>
              <a:rPr lang="en-US">
                <a:ea typeface="+mn-lt"/>
                <a:cs typeface="+mn-lt"/>
                <a:hlinkClick r:id="rId7"/>
              </a:rPr>
              <a:t>CaseyS@Tahirih.org</a:t>
            </a:r>
            <a:r>
              <a:rPr lang="en-US">
                <a:ea typeface="+mn-lt"/>
                <a:cs typeface="+mn-lt"/>
              </a:rPr>
              <a:t> </a:t>
            </a:r>
          </a:p>
          <a:p>
            <a:pPr marL="285750" indent="-285750">
              <a:buFont typeface="Arial"/>
              <a:buChar char="•"/>
            </a:pPr>
            <a:r>
              <a:rPr lang="en-US">
                <a:ea typeface="+mn-lt"/>
                <a:cs typeface="+mn-lt"/>
              </a:rPr>
              <a:t>Richard Caldarone, </a:t>
            </a:r>
            <a:r>
              <a:rPr lang="en-US">
                <a:ea typeface="+mn-lt"/>
                <a:cs typeface="+mn-lt"/>
                <a:hlinkClick r:id="rId8"/>
              </a:rPr>
              <a:t>RichardC@tahirih.org</a:t>
            </a:r>
          </a:p>
          <a:p>
            <a:pPr marL="285750" indent="-285750">
              <a:buFont typeface="Arial"/>
              <a:buChar char="•"/>
            </a:pPr>
            <a:r>
              <a:rPr lang="en-US"/>
              <a:t>Adilene Núñez Huang, </a:t>
            </a:r>
            <a:r>
              <a:rPr lang="en-US">
                <a:hlinkClick r:id="rId9"/>
              </a:rPr>
              <a:t>AdiN@tahirih.org</a:t>
            </a:r>
            <a:endParaRPr lang="en-US"/>
          </a:p>
        </p:txBody>
      </p:sp>
    </p:spTree>
    <p:extLst>
      <p:ext uri="{BB962C8B-B14F-4D97-AF65-F5344CB8AC3E}">
        <p14:creationId xmlns:p14="http://schemas.microsoft.com/office/powerpoint/2010/main" val="325648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430474"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Contact Us|</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i="1">
                <a:solidFill>
                  <a:srgbClr val="EABEDB"/>
                </a:solidFill>
                <a:latin typeface="Franklin Gothic Demi"/>
              </a:rPr>
              <a:t>Contact Us</a:t>
            </a:r>
            <a:endParaRPr lang="en-US"/>
          </a:p>
        </p:txBody>
      </p:sp>
      <p:pic>
        <p:nvPicPr>
          <p:cNvPr id="5" name="Picture 5" descr="A picture containing person, cellphone, phone, outdoor&#10;&#10;Description automatically generated">
            <a:extLst>
              <a:ext uri="{FF2B5EF4-FFF2-40B4-BE49-F238E27FC236}">
                <a16:creationId xmlns:a16="http://schemas.microsoft.com/office/drawing/2014/main" id="{4E6C3314-33B7-429A-9650-7AE524CEF7CE}"/>
              </a:ext>
            </a:extLst>
          </p:cNvPr>
          <p:cNvPicPr>
            <a:picLocks noChangeAspect="1"/>
          </p:cNvPicPr>
          <p:nvPr/>
        </p:nvPicPr>
        <p:blipFill>
          <a:blip r:embed="rId4"/>
          <a:stretch>
            <a:fillRect/>
          </a:stretch>
        </p:blipFill>
        <p:spPr>
          <a:xfrm>
            <a:off x="-6824" y="1575900"/>
            <a:ext cx="6007289" cy="4718409"/>
          </a:xfrm>
          <a:prstGeom prst="rect">
            <a:avLst/>
          </a:prstGeom>
        </p:spPr>
      </p:pic>
      <p:pic>
        <p:nvPicPr>
          <p:cNvPr id="3" name="Picture 3">
            <a:extLst>
              <a:ext uri="{FF2B5EF4-FFF2-40B4-BE49-F238E27FC236}">
                <a16:creationId xmlns:a16="http://schemas.microsoft.com/office/drawing/2014/main" id="{51FB88AD-853E-4780-8A8B-533206DFDAA3}"/>
              </a:ext>
            </a:extLst>
          </p:cNvPr>
          <p:cNvPicPr>
            <a:picLocks noChangeAspect="1"/>
          </p:cNvPicPr>
          <p:nvPr/>
        </p:nvPicPr>
        <p:blipFill>
          <a:blip r:embed="rId5"/>
          <a:stretch>
            <a:fillRect/>
          </a:stretch>
        </p:blipFill>
        <p:spPr>
          <a:xfrm>
            <a:off x="5623735" y="2061594"/>
            <a:ext cx="5962656" cy="3562477"/>
          </a:xfrm>
          <a:prstGeom prst="rect">
            <a:avLst/>
          </a:prstGeom>
        </p:spPr>
      </p:pic>
      <p:sp>
        <p:nvSpPr>
          <p:cNvPr id="4" name="TextBox 3">
            <a:extLst>
              <a:ext uri="{FF2B5EF4-FFF2-40B4-BE49-F238E27FC236}">
                <a16:creationId xmlns:a16="http://schemas.microsoft.com/office/drawing/2014/main" id="{D684F296-18DC-4EDE-A7FE-C5A0E6E3C4AF}"/>
              </a:ext>
            </a:extLst>
          </p:cNvPr>
          <p:cNvSpPr txBox="1"/>
          <p:nvPr/>
        </p:nvSpPr>
        <p:spPr>
          <a:xfrm>
            <a:off x="5768153" y="2066734"/>
            <a:ext cx="3084395"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Franklin Gothic Demi Cond"/>
              </a:rPr>
              <a:t>Our Locations</a:t>
            </a:r>
          </a:p>
          <a:p>
            <a:endParaRPr lang="en-US"/>
          </a:p>
          <a:p>
            <a:r>
              <a:rPr lang="en-US" sz="1200">
                <a:ea typeface="+mn-lt"/>
                <a:cs typeface="+mn-lt"/>
              </a:rPr>
              <a:t>Atlanta</a:t>
            </a:r>
          </a:p>
          <a:p>
            <a:r>
              <a:rPr lang="en-US" sz="1200">
                <a:ea typeface="+mn-lt"/>
                <a:cs typeface="+mn-lt"/>
              </a:rPr>
              <a:t>230 Peachtree Street NW</a:t>
            </a:r>
            <a:endParaRPr lang="en-US" sz="1200"/>
          </a:p>
          <a:p>
            <a:r>
              <a:rPr lang="en-US" sz="1200">
                <a:ea typeface="+mn-lt"/>
                <a:cs typeface="+mn-lt"/>
              </a:rPr>
              <a:t>Atlanta, GA 30303</a:t>
            </a:r>
            <a:endParaRPr lang="en-US" sz="1200"/>
          </a:p>
          <a:p>
            <a:r>
              <a:rPr lang="en-US" sz="1200">
                <a:ea typeface="+mn-lt"/>
                <a:cs typeface="+mn-lt"/>
              </a:rPr>
              <a:t>(p): 470-481-4700 | (f): 470-481-7400</a:t>
            </a:r>
            <a:endParaRPr lang="en-US" sz="1200"/>
          </a:p>
          <a:p>
            <a:r>
              <a:rPr lang="en-US" sz="1200">
                <a:ea typeface="+mn-lt"/>
                <a:cs typeface="+mn-lt"/>
                <a:hlinkClick r:id="rId6"/>
              </a:rPr>
              <a:t>atlanta@tahirih.org</a:t>
            </a:r>
            <a:endParaRPr lang="en-US" sz="1200"/>
          </a:p>
          <a:p>
            <a:r>
              <a:rPr lang="en-US" sz="1200">
                <a:ea typeface="+mn-lt"/>
                <a:cs typeface="+mn-lt"/>
              </a:rPr>
              <a:t>Baltimore</a:t>
            </a:r>
          </a:p>
          <a:p>
            <a:r>
              <a:rPr lang="en-US" sz="1200">
                <a:ea typeface="+mn-lt"/>
                <a:cs typeface="+mn-lt"/>
              </a:rPr>
              <a:t>211 E. Lombard Street, Suite 307</a:t>
            </a:r>
          </a:p>
          <a:p>
            <a:r>
              <a:rPr lang="en-US" sz="1200">
                <a:ea typeface="+mn-lt"/>
                <a:cs typeface="+mn-lt"/>
              </a:rPr>
              <a:t>Baltimore, MD 21202</a:t>
            </a:r>
          </a:p>
          <a:p>
            <a:r>
              <a:rPr lang="en-US" sz="1200">
                <a:ea typeface="+mn-lt"/>
                <a:cs typeface="+mn-lt"/>
              </a:rPr>
              <a:t>(p) 410-999-1900 | (f) 410-630-7539</a:t>
            </a:r>
          </a:p>
          <a:p>
            <a:r>
              <a:rPr lang="en-US" sz="1200">
                <a:ea typeface="+mn-lt"/>
                <a:cs typeface="+mn-lt"/>
                <a:hlinkClick r:id="rId7"/>
              </a:rPr>
              <a:t>baltimore@tahirih.org</a:t>
            </a:r>
            <a:endParaRPr lang="en-US" sz="1200"/>
          </a:p>
          <a:p>
            <a:r>
              <a:rPr lang="en-US" sz="1200">
                <a:ea typeface="+mn-lt"/>
                <a:cs typeface="+mn-lt"/>
              </a:rPr>
              <a:t>Greater Washington, DC | National</a:t>
            </a:r>
          </a:p>
          <a:p>
            <a:r>
              <a:rPr lang="en-US" sz="1200">
                <a:ea typeface="+mn-lt"/>
                <a:cs typeface="+mn-lt"/>
              </a:rPr>
              <a:t>6400 Arlington Blvd., Suite 400</a:t>
            </a:r>
          </a:p>
          <a:p>
            <a:r>
              <a:rPr lang="en-US" sz="1200">
                <a:ea typeface="+mn-lt"/>
                <a:cs typeface="+mn-lt"/>
              </a:rPr>
              <a:t>Falls Church, VA 22042</a:t>
            </a:r>
          </a:p>
          <a:p>
            <a:r>
              <a:rPr lang="en-US" sz="1200">
                <a:ea typeface="+mn-lt"/>
                <a:cs typeface="+mn-lt"/>
              </a:rPr>
              <a:t>(p) 571-282-6161 | (f) 571-282-6162</a:t>
            </a:r>
          </a:p>
          <a:p>
            <a:r>
              <a:rPr lang="en-US" sz="1200">
                <a:ea typeface="+mn-lt"/>
                <a:cs typeface="+mn-lt"/>
                <a:hlinkClick r:id="rId8"/>
              </a:rPr>
              <a:t>greaterdc@tahirih.org</a:t>
            </a:r>
            <a:r>
              <a:rPr lang="en-US" sz="1200">
                <a:ea typeface="+mn-lt"/>
                <a:cs typeface="+mn-lt"/>
              </a:rPr>
              <a:t> | </a:t>
            </a:r>
            <a:r>
              <a:rPr lang="en-US" sz="1200">
                <a:ea typeface="+mn-lt"/>
                <a:cs typeface="+mn-lt"/>
                <a:hlinkClick r:id="rId9"/>
              </a:rPr>
              <a:t>justice@tahirih.org</a:t>
            </a:r>
            <a:endParaRPr lang="en-US" sz="1200"/>
          </a:p>
          <a:p>
            <a:endParaRPr lang="en-US" sz="1200"/>
          </a:p>
          <a:p>
            <a:endParaRPr lang="en-US"/>
          </a:p>
        </p:txBody>
      </p:sp>
      <p:sp>
        <p:nvSpPr>
          <p:cNvPr id="6" name="TextBox 5">
            <a:extLst>
              <a:ext uri="{FF2B5EF4-FFF2-40B4-BE49-F238E27FC236}">
                <a16:creationId xmlns:a16="http://schemas.microsoft.com/office/drawing/2014/main" id="{8BD4DFC6-F6AD-4C2B-B9A4-A5670E0E5400}"/>
              </a:ext>
            </a:extLst>
          </p:cNvPr>
          <p:cNvSpPr txBox="1"/>
          <p:nvPr/>
        </p:nvSpPr>
        <p:spPr>
          <a:xfrm>
            <a:off x="8693624" y="2688608"/>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Houston</a:t>
            </a:r>
            <a:endParaRPr lang="en-US" sz="1200">
              <a:ea typeface="+mn-lt"/>
              <a:cs typeface="+mn-lt"/>
            </a:endParaRPr>
          </a:p>
          <a:p>
            <a:r>
              <a:rPr lang="en-US" sz="1200"/>
              <a:t>1717 St. James Place, Suite 450</a:t>
            </a:r>
            <a:endParaRPr lang="en-US" sz="1200">
              <a:ea typeface="+mn-lt"/>
              <a:cs typeface="+mn-lt"/>
            </a:endParaRPr>
          </a:p>
          <a:p>
            <a:r>
              <a:rPr lang="en-US" sz="1200"/>
              <a:t>Houston, TX 77056</a:t>
            </a:r>
            <a:endParaRPr lang="en-US" sz="1200">
              <a:ea typeface="+mn-lt"/>
              <a:cs typeface="+mn-lt"/>
            </a:endParaRPr>
          </a:p>
          <a:p>
            <a:r>
              <a:rPr lang="en-US" sz="1200"/>
              <a:t>(p) 713-496-0100 | (f) 713-481-1793</a:t>
            </a:r>
            <a:endParaRPr lang="en-US" sz="1200">
              <a:ea typeface="+mn-lt"/>
              <a:cs typeface="+mn-lt"/>
            </a:endParaRPr>
          </a:p>
          <a:p>
            <a:r>
              <a:rPr lang="en-US" sz="1200">
                <a:hlinkClick r:id="rId10"/>
              </a:rPr>
              <a:t>houston@tahirih.org</a:t>
            </a:r>
            <a:endParaRPr lang="en-US" sz="1200">
              <a:ea typeface="+mn-lt"/>
              <a:cs typeface="+mn-lt"/>
            </a:endParaRPr>
          </a:p>
          <a:p>
            <a:r>
              <a:rPr lang="en-US" sz="1200"/>
              <a:t>San Francisco Bay Area</a:t>
            </a:r>
            <a:endParaRPr lang="en-US" sz="1200">
              <a:ea typeface="+mn-lt"/>
              <a:cs typeface="+mn-lt"/>
            </a:endParaRPr>
          </a:p>
          <a:p>
            <a:r>
              <a:rPr lang="en-US" sz="1200"/>
              <a:t>881 Sneath Lane, Suite 115</a:t>
            </a:r>
            <a:endParaRPr lang="en-US" sz="1200">
              <a:ea typeface="+mn-lt"/>
              <a:cs typeface="+mn-lt"/>
            </a:endParaRPr>
          </a:p>
          <a:p>
            <a:r>
              <a:rPr lang="en-US" sz="1200"/>
              <a:t>San Bruno, CA 94066</a:t>
            </a:r>
            <a:endParaRPr lang="en-US" sz="1200">
              <a:ea typeface="+mn-lt"/>
              <a:cs typeface="+mn-lt"/>
            </a:endParaRPr>
          </a:p>
          <a:p>
            <a:r>
              <a:rPr lang="en-US" sz="1200"/>
              <a:t>(p) 650-270-2100 | (f) 650-466-0006</a:t>
            </a:r>
            <a:endParaRPr lang="en-US" sz="1200">
              <a:ea typeface="+mn-lt"/>
              <a:cs typeface="+mn-lt"/>
            </a:endParaRPr>
          </a:p>
          <a:p>
            <a:pPr algn="l"/>
            <a:r>
              <a:rPr lang="en-US" sz="1200">
                <a:hlinkClick r:id="rId11"/>
              </a:rPr>
              <a:t>SFBayArea@tahirih.org</a:t>
            </a:r>
            <a:endParaRPr lang="en-US" sz="1200"/>
          </a:p>
        </p:txBody>
      </p:sp>
    </p:spTree>
    <p:extLst>
      <p:ext uri="{BB962C8B-B14F-4D97-AF65-F5344CB8AC3E}">
        <p14:creationId xmlns:p14="http://schemas.microsoft.com/office/powerpoint/2010/main" val="28046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8" name="Rectangle 27">
            <a:extLst>
              <a:ext uri="{FF2B5EF4-FFF2-40B4-BE49-F238E27FC236}">
                <a16:creationId xmlns:a16="http://schemas.microsoft.com/office/drawing/2014/main" id="{F263D8A9-8E09-47C4-B4B8-B7D15ACB7A73}"/>
              </a:ext>
            </a:extLst>
          </p:cNvPr>
          <p:cNvSpPr/>
          <p:nvPr/>
        </p:nvSpPr>
        <p:spPr>
          <a:xfrm>
            <a:off x="374511" y="6285802"/>
            <a:ext cx="2131930"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Agenda|</a:t>
            </a:r>
            <a:r>
              <a:rPr lang="en-US">
                <a:solidFill>
                  <a:srgbClr val="EABEDB"/>
                </a:solidFill>
                <a:latin typeface="Franklin Gothic Medium"/>
              </a:rPr>
              <a:t> tahirih.org</a:t>
            </a:r>
          </a:p>
        </p:txBody>
      </p:sp>
      <p:sp>
        <p:nvSpPr>
          <p:cNvPr id="33" name="Rectangle 32">
            <a:extLst>
              <a:ext uri="{FF2B5EF4-FFF2-40B4-BE49-F238E27FC236}">
                <a16:creationId xmlns:a16="http://schemas.microsoft.com/office/drawing/2014/main" id="{DAD9F912-0280-4EC7-AEB2-527D703A6D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8E4A260-E789-441F-B03D-8F2E3E52EDB6}"/>
              </a:ext>
            </a:extLst>
          </p:cNvPr>
          <p:cNvSpPr/>
          <p:nvPr/>
        </p:nvSpPr>
        <p:spPr>
          <a:xfrm>
            <a:off x="505338" y="326167"/>
            <a:ext cx="11197135" cy="923330"/>
          </a:xfrm>
          <a:prstGeom prst="rect">
            <a:avLst/>
          </a:prstGeom>
        </p:spPr>
        <p:txBody>
          <a:bodyPr wrap="square" lIns="91440" tIns="45720" rIns="91440" bIns="45720" anchor="t">
            <a:spAutoFit/>
          </a:bodyPr>
          <a:lstStyle/>
          <a:p>
            <a:pPr defTabSz="457200" eaLnBrk="0" fontAlgn="base" hangingPunct="0">
              <a:spcBef>
                <a:spcPct val="0"/>
              </a:spcBef>
              <a:spcAft>
                <a:spcPct val="0"/>
              </a:spcAft>
            </a:pPr>
            <a:r>
              <a:rPr lang="en-US" sz="5400">
                <a:solidFill>
                  <a:srgbClr val="EABEDB"/>
                </a:solidFill>
                <a:latin typeface="Franklin Gothic Demi"/>
              </a:rPr>
              <a:t>But first, let's pause </a:t>
            </a:r>
            <a:endParaRPr lang="en-US" sz="5400">
              <a:solidFill>
                <a:srgbClr val="EABEDB"/>
              </a:solidFill>
              <a:latin typeface="Franklin Gothic Demi" panose="020B0703020102020204" pitchFamily="34" charset="0"/>
            </a:endParaRPr>
          </a:p>
        </p:txBody>
      </p:sp>
      <p:pic>
        <p:nvPicPr>
          <p:cNvPr id="5" name="Picture 5">
            <a:extLst>
              <a:ext uri="{FF2B5EF4-FFF2-40B4-BE49-F238E27FC236}">
                <a16:creationId xmlns:a16="http://schemas.microsoft.com/office/drawing/2014/main" id="{4F708CA3-70B7-45A6-8579-F303CBD8B674}"/>
              </a:ext>
            </a:extLst>
          </p:cNvPr>
          <p:cNvPicPr>
            <a:picLocks noChangeAspect="1"/>
          </p:cNvPicPr>
          <p:nvPr/>
        </p:nvPicPr>
        <p:blipFill>
          <a:blip r:embed="rId4"/>
          <a:stretch>
            <a:fillRect/>
          </a:stretch>
        </p:blipFill>
        <p:spPr>
          <a:xfrm>
            <a:off x="2015068" y="1574894"/>
            <a:ext cx="8089294" cy="4554879"/>
          </a:xfrm>
          <a:prstGeom prst="rect">
            <a:avLst/>
          </a:prstGeom>
        </p:spPr>
      </p:pic>
    </p:spTree>
    <p:extLst>
      <p:ext uri="{BB962C8B-B14F-4D97-AF65-F5344CB8AC3E}">
        <p14:creationId xmlns:p14="http://schemas.microsoft.com/office/powerpoint/2010/main" val="261974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1077218"/>
          </a:xfrm>
          <a:prstGeom prst="rect">
            <a:avLst/>
          </a:prstGeom>
        </p:spPr>
        <p:txBody>
          <a:bodyPr wrap="square">
            <a:spAutoFit/>
          </a:bodyP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8000" b="0" i="0" u="none" strike="noStrike" kern="1200" cap="none" spc="0" normalizeH="0" baseline="0" noProof="0">
                <a:ln>
                  <a:noFill/>
                </a:ln>
                <a:solidFill>
                  <a:srgbClr val="8FC2E2"/>
                </a:solidFill>
                <a:effectLst/>
                <a:uLnTx/>
                <a:uFillTx/>
                <a:latin typeface="Franklin Gothic Demi Cond" panose="020B0706030402020204" pitchFamily="34" charset="0"/>
                <a:ea typeface="+mn-ea"/>
                <a:cs typeface="+mn-cs"/>
              </a:rPr>
              <a:t>LEGAL UPDATES</a:t>
            </a:r>
          </a:p>
        </p:txBody>
      </p:sp>
    </p:spTree>
    <p:extLst>
      <p:ext uri="{BB962C8B-B14F-4D97-AF65-F5344CB8AC3E}">
        <p14:creationId xmlns:p14="http://schemas.microsoft.com/office/powerpoint/2010/main" val="224087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a:ea typeface="+mn-ea"/>
                <a:cs typeface="+mn-cs"/>
              </a:rPr>
              <a:t>Status of Major Regulations</a:t>
            </a:r>
            <a:endParaRPr kumimoji="0" lang="en-US" sz="70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74236"/>
                </a:solidFill>
                <a:effectLst/>
                <a:uLnTx/>
                <a:uFillTx/>
                <a:latin typeface="Franklin Gothic Book"/>
                <a:ea typeface="+mn-ea"/>
                <a:cs typeface="+mn-cs"/>
              </a:rPr>
              <a:t>Public charge rule permanently enjoined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74236"/>
                </a:solidFill>
                <a:effectLst/>
                <a:uLnTx/>
                <a:uFillTx/>
                <a:latin typeface="Franklin Gothic Book"/>
                <a:ea typeface="+mn-ea"/>
                <a:cs typeface="+mn-cs"/>
              </a:rPr>
              <a:t>Administrative closure/BIA procedures rule enjoined by N.D. Cal., stayed by D.D.C.</a:t>
            </a:r>
            <a:endParaRPr kumimoji="0" lang="en-US" sz="2800" b="0" i="0" u="sng" strike="noStrike" kern="1200" cap="none" spc="0" normalizeH="0" baseline="0" noProof="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sng" strike="noStrike" kern="1200" cap="none" spc="0" normalizeH="0" baseline="0" noProof="0">
                <a:ln>
                  <a:noFill/>
                </a:ln>
                <a:solidFill>
                  <a:srgbClr val="474236"/>
                </a:solidFill>
                <a:effectLst/>
                <a:uLnTx/>
                <a:uFillTx/>
                <a:latin typeface="Franklin Gothic Book"/>
                <a:ea typeface="+mn-ea"/>
                <a:cs typeface="+mn-cs"/>
              </a:rPr>
              <a:t>Still in effect</a:t>
            </a:r>
            <a:r>
              <a:rPr kumimoji="0" lang="en-US" sz="2800" b="0" i="0" u="none" strike="noStrike" kern="1200" cap="none" spc="0" normalizeH="0" baseline="0" noProof="0">
                <a:ln>
                  <a:noFill/>
                </a:ln>
                <a:solidFill>
                  <a:srgbClr val="474236"/>
                </a:solidFill>
                <a:effectLst/>
                <a:uLnTx/>
                <a:uFillTx/>
                <a:latin typeface="Franklin Gothic Book"/>
                <a:ea typeface="+mn-ea"/>
                <a:cs typeface="+mn-cs"/>
              </a:rPr>
              <a:t>: Title 42 (except for UCs), asylum EAD rules (except for ASAP/CASA members)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1" i="1"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Caution</a:t>
            </a:r>
            <a:r>
              <a:rPr kumimoji="0" lang="en-US" sz="28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 Westlaw/LEXIS/LII show regulations subject to preliminary injunctions as in effect</a:t>
            </a:r>
            <a:endParaRPr kumimoji="0" lang="en-US" sz="2000" b="0" i="1"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0613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a:ea typeface="+mn-ea"/>
                <a:cs typeface="+mn-cs"/>
              </a:rPr>
              <a:t>U Petitioners and ICE</a:t>
            </a:r>
            <a:endParaRPr kumimoji="0" lang="en-US" sz="70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74236"/>
                </a:solidFill>
                <a:effectLst/>
                <a:uLnTx/>
                <a:uFillTx/>
                <a:latin typeface="Franklin Gothic Book"/>
                <a:ea typeface="+mn-ea"/>
                <a:cs typeface="+mn-cs"/>
                <a:hlinkClick r:id="rId4"/>
              </a:rPr>
              <a:t>Interim settlement agreement </a:t>
            </a:r>
            <a:r>
              <a:rPr kumimoji="0" lang="en-US" sz="2800" b="0" i="0" u="none" strike="noStrike" kern="1200" cap="none" spc="0" normalizeH="0" baseline="0" noProof="0">
                <a:ln>
                  <a:noFill/>
                </a:ln>
                <a:solidFill>
                  <a:srgbClr val="474236"/>
                </a:solidFill>
                <a:effectLst/>
                <a:uLnTx/>
                <a:uFillTx/>
                <a:latin typeface="Franklin Gothic Book"/>
                <a:ea typeface="+mn-ea"/>
                <a:cs typeface="+mn-cs"/>
              </a:rPr>
              <a:t>in </a:t>
            </a:r>
            <a:r>
              <a:rPr kumimoji="0" lang="en-US" sz="2800" b="0" i="1" u="none" strike="noStrike" kern="1200" cap="none" spc="0" normalizeH="0" baseline="0" noProof="0">
                <a:ln>
                  <a:noFill/>
                </a:ln>
                <a:solidFill>
                  <a:srgbClr val="474236"/>
                </a:solidFill>
                <a:effectLst/>
                <a:uLnTx/>
                <a:uFillTx/>
                <a:latin typeface="Franklin Gothic Book"/>
                <a:ea typeface="+mn-ea"/>
                <a:cs typeface="+mn-cs"/>
              </a:rPr>
              <a:t>ASISTA v. </a:t>
            </a:r>
            <a:r>
              <a:rPr kumimoji="0" lang="en-US" sz="2800" b="0" i="1" u="none" strike="noStrike" kern="1200" cap="none" spc="0" normalizeH="0" baseline="0" noProof="0" err="1">
                <a:ln>
                  <a:noFill/>
                </a:ln>
                <a:solidFill>
                  <a:srgbClr val="474236"/>
                </a:solidFill>
                <a:effectLst/>
                <a:uLnTx/>
                <a:uFillTx/>
                <a:latin typeface="Franklin Gothic Book"/>
                <a:ea typeface="+mn-ea"/>
                <a:cs typeface="+mn-cs"/>
              </a:rPr>
              <a:t>Albence</a:t>
            </a:r>
            <a:r>
              <a:rPr kumimoji="0" lang="en-US" sz="2800" b="0" i="1" u="none" strike="noStrike" kern="1200" cap="none" spc="0" normalizeH="0" baseline="0" noProof="0">
                <a:ln>
                  <a:noFill/>
                </a:ln>
                <a:solidFill>
                  <a:srgbClr val="474236"/>
                </a:solidFill>
                <a:effectLst/>
                <a:uLnTx/>
                <a:uFillTx/>
                <a:latin typeface="Franklin Gothic Book"/>
                <a:ea typeface="+mn-ea"/>
                <a:cs typeface="+mn-cs"/>
              </a:rPr>
              <a:t> </a:t>
            </a:r>
            <a:r>
              <a:rPr kumimoji="0" lang="en-US" sz="2800" b="0" i="0" u="none" strike="noStrike" kern="1200" cap="none" spc="0" normalizeH="0" baseline="0" noProof="0">
                <a:ln>
                  <a:noFill/>
                </a:ln>
                <a:solidFill>
                  <a:srgbClr val="474236"/>
                </a:solidFill>
                <a:effectLst/>
                <a:uLnTx/>
                <a:uFillTx/>
                <a:latin typeface="Franklin Gothic Book"/>
                <a:ea typeface="+mn-ea"/>
                <a:cs typeface="+mn-cs"/>
              </a:rPr>
              <a:t>(D. Conn. No. 3:20-cv-206)</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74236"/>
                </a:solidFill>
                <a:effectLst/>
                <a:uLnTx/>
                <a:uFillTx/>
                <a:latin typeface="Franklin Gothic Book"/>
                <a:ea typeface="+mn-ea"/>
                <a:cs typeface="+mn-cs"/>
              </a:rPr>
              <a:t>Until 6/15, ICE will not remove, deny stay of removal requests from, or oppose continuances sought by U visa petitioners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74236"/>
                </a:solidFill>
                <a:effectLst/>
                <a:uLnTx/>
                <a:uFillTx/>
                <a:latin typeface="Franklin Gothic Book"/>
                <a:ea typeface="+mn-ea"/>
                <a:cs typeface="+mn-cs"/>
              </a:rPr>
              <a:t>By plain terms, seems to apply to derivatives as well as principal petitioners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3237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72083" y="-34381"/>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a:ea typeface="+mn-ea"/>
                <a:cs typeface="+mn-cs"/>
              </a:rPr>
              <a:t>Gang Allegations and DHS</a:t>
            </a:r>
            <a:endParaRPr kumimoji="0" lang="en-US" sz="70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hlinkClick r:id="rId4"/>
              </a:rPr>
              <a:t>Settlement in </a:t>
            </a:r>
            <a:r>
              <a:rPr kumimoji="0" lang="en-US" sz="2400" b="0" i="1" u="none" strike="noStrike" kern="1200" cap="none" spc="0" normalizeH="0" baseline="0" noProof="0">
                <a:ln>
                  <a:noFill/>
                </a:ln>
                <a:solidFill>
                  <a:srgbClr val="474236"/>
                </a:solidFill>
                <a:effectLst/>
                <a:uLnTx/>
                <a:uFillTx/>
                <a:latin typeface="Franklin Gothic Book"/>
                <a:ea typeface="+mn-ea"/>
                <a:cs typeface="+mn-cs"/>
                <a:hlinkClick r:id="rId4"/>
              </a:rPr>
              <a:t>Saravia v. Barr </a:t>
            </a:r>
            <a:r>
              <a:rPr kumimoji="0" lang="en-US" sz="2400" b="0" i="1" u="none" strike="noStrike" kern="1200" cap="none" spc="0" normalizeH="0" baseline="0" noProof="0">
                <a:ln>
                  <a:noFill/>
                </a:ln>
                <a:solidFill>
                  <a:srgbClr val="474236"/>
                </a:solidFill>
                <a:effectLst/>
                <a:uLnTx/>
                <a:uFillTx/>
                <a:latin typeface="Franklin Gothic Book"/>
                <a:ea typeface="+mn-ea"/>
                <a:cs typeface="+mn-cs"/>
              </a:rPr>
              <a:t>(</a:t>
            </a:r>
            <a:r>
              <a:rPr kumimoji="0" lang="en-US" sz="2400" b="0" i="0" u="none" strike="noStrike" kern="1200" cap="none" spc="0" normalizeH="0" baseline="0" noProof="0">
                <a:ln>
                  <a:noFill/>
                </a:ln>
                <a:solidFill>
                  <a:srgbClr val="474236"/>
                </a:solidFill>
                <a:effectLst/>
                <a:uLnTx/>
                <a:uFillTx/>
                <a:latin typeface="Franklin Gothic Book"/>
                <a:ea typeface="+mn-ea"/>
                <a:cs typeface="+mn-cs"/>
              </a:rPr>
              <a:t>N.D. Cal. No. 3:17-cv-3615)</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For SIJ applicants:</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USCIS will not refuse consent on ground that state court gave insufficient consideration to allegations of gang membership</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USCIS will not use consent authority to reweigh evidence that juvenile court considered in issuing predicate order</a:t>
            </a:r>
          </a:p>
          <a:p>
            <a:pPr marL="1143000" marR="0" lvl="2"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USCIS will not revoke SIJ petition on basis that state court’s best interest determination did not consider gang affiliation</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Detailed procedures to be followed in non-SIJ cases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374891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a:ea typeface="+mn-ea"/>
                <a:cs typeface="+mn-cs"/>
              </a:rPr>
              <a:t>EOIR Policy Memo 21-18</a:t>
            </a:r>
            <a:endParaRPr kumimoji="0" lang="en-US" sz="70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11/30/20 policy memo on case processing rescinded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Remains true that no MCH if file appearance more than 15 days before hearing</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Then 30 days for evidence re: removability, 20 day response period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If found removable, 60 days to file for relief</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Once complete application filed, hearing w/in 90 days “subject to docket availability”</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74236"/>
                </a:solidFill>
                <a:effectLst/>
                <a:uLnTx/>
                <a:uFillTx/>
                <a:latin typeface="Franklin Gothic Book"/>
                <a:ea typeface="+mn-ea"/>
                <a:cs typeface="+mn-cs"/>
              </a:rPr>
              <a:t>Any supplemental filings due 30 days before hearing</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83057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ahirih Slideshow Colors">
      <a:dk1>
        <a:srgbClr val="002A5B"/>
      </a:dk1>
      <a:lt1>
        <a:sysClr val="window" lastClr="FFFFFF"/>
      </a:lt1>
      <a:dk2>
        <a:srgbClr val="F05E48"/>
      </a:dk2>
      <a:lt2>
        <a:srgbClr val="EDE6DA"/>
      </a:lt2>
      <a:accent1>
        <a:srgbClr val="514672"/>
      </a:accent1>
      <a:accent2>
        <a:srgbClr val="C7C64C"/>
      </a:accent2>
      <a:accent3>
        <a:srgbClr val="44AC86"/>
      </a:accent3>
      <a:accent4>
        <a:srgbClr val="474236"/>
      </a:accent4>
      <a:accent5>
        <a:srgbClr val="6D9FCB"/>
      </a:accent5>
      <a:accent6>
        <a:srgbClr val="7F283F"/>
      </a:accent6>
      <a:hlink>
        <a:srgbClr val="00438F"/>
      </a:hlink>
      <a:folHlink>
        <a:srgbClr val="00438F"/>
      </a:folHlink>
    </a:clrScheme>
    <a:fontScheme name="Tahirih Brand Fonts">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5BEEF5-C223-4F51-B560-A56D541CC1DB}">
  <we:reference id="wa200000729" version="3.6.75.0" store="en-US" storeType="OMEX"/>
  <we:alternateReferences>
    <we:reference id="wa200000729" version="3.6.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571CCD5A43084ABC33B2DF7D0C9D32" ma:contentTypeVersion="12" ma:contentTypeDescription="Create a new document." ma:contentTypeScope="" ma:versionID="0670dd88178589b58afd7cf7a688b6e4">
  <xsd:schema xmlns:xsd="http://www.w3.org/2001/XMLSchema" xmlns:xs="http://www.w3.org/2001/XMLSchema" xmlns:p="http://schemas.microsoft.com/office/2006/metadata/properties" xmlns:ns3="cf8bf83f-8602-4e6b-a4df-cda694df5a01" xmlns:ns4="576b6606-1605-40e2-b5da-3eaf422790df" targetNamespace="http://schemas.microsoft.com/office/2006/metadata/properties" ma:root="true" ma:fieldsID="33b40e3ecdf5950e71aa54c8a7173ebc" ns3:_="" ns4:_="">
    <xsd:import namespace="cf8bf83f-8602-4e6b-a4df-cda694df5a01"/>
    <xsd:import namespace="576b6606-1605-40e2-b5da-3eaf422790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bf83f-8602-4e6b-a4df-cda694df5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6b6606-1605-40e2-b5da-3eaf422790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58FEAE-44E3-45EB-9D41-69A0EDE867E5}">
  <ds:schemaRefs>
    <ds:schemaRef ds:uri="http://schemas.microsoft.com/sharepoint/v3/contenttype/forms"/>
  </ds:schemaRefs>
</ds:datastoreItem>
</file>

<file path=customXml/itemProps2.xml><?xml version="1.0" encoding="utf-8"?>
<ds:datastoreItem xmlns:ds="http://schemas.openxmlformats.org/officeDocument/2006/customXml" ds:itemID="{EBCFA420-BBA8-444F-BF25-360695AC6403}">
  <ds:schemaRefs>
    <ds:schemaRef ds:uri="576b6606-1605-40e2-b5da-3eaf422790df"/>
    <ds:schemaRef ds:uri="cf8bf83f-8602-4e6b-a4df-cda694df5a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23EDDB-5978-447D-80A1-B76A91AC460A}">
  <ds:schemaRefs>
    <ds:schemaRef ds:uri="576b6606-1605-40e2-b5da-3eaf422790df"/>
    <ds:schemaRef ds:uri="cf8bf83f-8602-4e6b-a4df-cda694df5a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3937</Words>
  <Application>Microsoft Office PowerPoint</Application>
  <PresentationFormat>Widescreen</PresentationFormat>
  <Paragraphs>380</Paragraphs>
  <Slides>35</Slides>
  <Notes>33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Arial,Sans-Serif</vt:lpstr>
      <vt:lpstr>Bodoni MT</vt:lpstr>
      <vt:lpstr>Calibri</vt:lpstr>
      <vt:lpstr>Franklin Gothic Book</vt:lpstr>
      <vt:lpstr>Franklin Gothic Demi</vt:lpstr>
      <vt:lpstr>Franklin Gothic Demi Cond</vt:lpstr>
      <vt:lpstr>Franklin Gothic Medium</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Walker</dc:creator>
  <cp:lastModifiedBy>Adilene Nunez Huang</cp:lastModifiedBy>
  <cp:revision>2</cp:revision>
  <dcterms:created xsi:type="dcterms:W3CDTF">2019-05-23T17:31:10Z</dcterms:created>
  <dcterms:modified xsi:type="dcterms:W3CDTF">2021-05-10T13:06:09Z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0x0101009C571CCD5A43084ABC33B2DF7D0C9D32</vt:lpwstr>
  </property>
</Properties>
</file>