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477" r:id="rId6"/>
    <p:sldId id="436" r:id="rId7"/>
    <p:sldId id="370" r:id="rId8"/>
    <p:sldId id="465" r:id="rId9"/>
    <p:sldId id="517" r:id="rId10"/>
    <p:sldId id="518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440" r:id="rId21"/>
    <p:sldId id="43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5B"/>
    <a:srgbClr val="EDE6DA"/>
    <a:srgbClr val="CBB895"/>
    <a:srgbClr val="8FC2E2"/>
    <a:srgbClr val="004691"/>
    <a:srgbClr val="F05E48"/>
    <a:srgbClr val="474236"/>
    <a:srgbClr val="44AC86"/>
    <a:srgbClr val="7F283F"/>
    <a:srgbClr val="CE3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0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4FF72-3A63-490E-A3D2-1DBC31131FD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3C915-09EF-499F-AE3E-7F9D3531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A0164-5112-48F3-B5AE-8D50CA622A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47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005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721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808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9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239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291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755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96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A0164-5112-48F3-B5AE-8D50CA622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5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A0164-5112-48F3-B5AE-8D50CA622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A0164-5112-48F3-B5AE-8D50CA622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92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A0164-5112-48F3-B5AE-8D50CA622A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18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64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423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A0164-5112-48F3-B5AE-8D50CA622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00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15818-316E-466D-BDFF-1051664BD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EC885-97E2-4BCD-8476-4BE2530DF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93FF1-F8B9-4273-83B9-F43AD0F03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8F4F0-880A-4222-86EC-D9D7B031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57BF1-7E23-42ED-8DEA-6EBCD45E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9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BD074-5526-4F48-A7AA-F5CA2D5A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CE6DF-C749-4F59-A645-33F758B13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DBD04-E47C-4943-9BFB-FD5DCFC2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EA0DE-6013-4934-AECD-6C17595F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05FCC-3326-44C9-A38B-1D4FA43C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85494-002E-4BEC-9A3B-502C9436D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BF9E5-444D-4B0B-A3FC-386BA78D4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9BFFD-82DC-418D-94E8-AD23992E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624E0-9C91-45D5-8D33-B46AD756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8665F-D23F-42E3-8038-E27E6B99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E28E-BD02-4B2B-8961-A0945D5F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EC8EE-E1C6-414E-BA1E-A294014CD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076C8-828E-4E11-A4E1-B9E90B51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37662-9942-4AFE-871E-DF995C4D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6C80F-4F9B-4048-81CD-62D2F58C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76EE-757B-4C89-A9DA-3FD48E87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43628-A5E6-41DB-8DAA-BCCFBFAE6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0A867-AC8A-4D6C-B878-129B6333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01905-1E13-4713-AD73-B3C4AB32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348E-93E5-4DF0-B6C7-FF3EB41A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2887-A2A6-4F65-84D0-29A04F5F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220C0-50F5-4603-A58D-DEEB8FEDE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8566F-9A12-4863-89CD-F4B965825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8D1BC-6992-42C6-9F91-C55CDC8B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5FDB9-A8A4-4CE0-9F12-74FB9E58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2A20E-C32E-47CE-9248-E0F6B0BE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A7BC-B2DB-4DDA-B010-CB407F25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1A68C-833D-4EDB-A907-26E326D8E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C9408-4148-47A3-A142-729A9EBED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2C5BEC-AE8F-4ACC-BDC8-7B8DB4707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E94F7-486E-42E8-9CC2-0BE1BB005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0DDF73-A018-43B7-8344-55B1A3FB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35550-64A7-4C04-874A-EBCDE115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8B5C1-55D9-40CD-BC00-C333B422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B7D1-73EA-42C6-9702-54573257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9D536-801C-4176-A70F-B2D97397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55497-CCA8-4798-BC83-EF519594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61785-3061-4F0E-9621-F667F0F2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35F57-CFE1-4293-9CC5-0CE8A369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BEE1A-5CDA-4910-BE1D-F897C953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5956C-6C36-450B-A320-C95E7503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E465-8657-485E-B911-49A90FED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00C3F-E7FC-4DEE-9955-4C78FC085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C0B08-E201-4933-A085-DF424682A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FA5E1-2272-4FA1-A4DD-E961F0AA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F8D4F-8F71-4F00-B276-BE49E1DA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D76AA-95D5-49AE-8565-89BAD065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559A-CE5F-445E-BFA8-3CD72922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33A225-528D-4E5D-B954-D05175167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12159-BA98-4FA2-BD3E-8F8E30590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75F5F-E48D-4519-82B1-4D9E727F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225E-5E65-4765-ADD5-9548EE373A6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DCDA5-6D5B-4A3E-A067-831F6A42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A1D32-68AC-4E22-90B7-7D3C9655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B2334-040B-4CD3-B05F-2C10C07F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9D52F-99C1-4A04-A3FF-243078371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79039-8B3C-4B80-B4DB-A05FB066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E225E-5E65-4765-ADD5-9548EE373A6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5842E-9321-4227-973D-7C3DF74C9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DA207-3DD3-4714-91C5-551815D55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BC55B-9A5C-44C6-AB41-1FE7E0AFB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RichardC@tahirih.org" TargetMode="External"/><Relationship Id="rId5" Type="http://schemas.openxmlformats.org/officeDocument/2006/relationships/hyperlink" Target="mailto:AdiN@tahirih.org" TargetMode="Externa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ahirih.org/get-involved/our-pro-bono-network/pro-bono-attorney-elibrar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20F5BE87-FF14-49DD-AA1F-46DD20020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t="20994" r="52418" b="26689"/>
          <a:stretch/>
        </p:blipFill>
        <p:spPr>
          <a:xfrm>
            <a:off x="4457700" y="-1"/>
            <a:ext cx="7734300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E1E7A9A-A517-40B3-9DC5-9A611B9C4168}"/>
              </a:ext>
            </a:extLst>
          </p:cNvPr>
          <p:cNvSpPr/>
          <p:nvPr/>
        </p:nvSpPr>
        <p:spPr>
          <a:xfrm>
            <a:off x="631668" y="607979"/>
            <a:ext cx="6626382" cy="5642042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782C142-999C-4983-8192-55C7F6662976}"/>
              </a:ext>
            </a:extLst>
          </p:cNvPr>
          <p:cNvSpPr txBox="1">
            <a:spLocks/>
          </p:cNvSpPr>
          <p:nvPr/>
        </p:nvSpPr>
        <p:spPr>
          <a:xfrm>
            <a:off x="946607" y="1032550"/>
            <a:ext cx="6090145" cy="1827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6000" b="1" dirty="0">
                <a:effectLst/>
              </a:rPr>
              <a:t>Policy Updates After the Transition</a:t>
            </a:r>
            <a:endParaRPr lang="en-US" sz="6000" dirty="0">
              <a:solidFill>
                <a:srgbClr val="00438F"/>
              </a:solidFill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0B6904-F48E-4B77-A4A5-818B9DB25F00}"/>
              </a:ext>
            </a:extLst>
          </p:cNvPr>
          <p:cNvSpPr/>
          <p:nvPr/>
        </p:nvSpPr>
        <p:spPr>
          <a:xfrm>
            <a:off x="631668" y="4936787"/>
            <a:ext cx="6626382" cy="1313234"/>
          </a:xfrm>
          <a:prstGeom prst="rect">
            <a:avLst/>
          </a:prstGeom>
          <a:solidFill>
            <a:srgbClr val="0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89B254-9F58-4355-A901-0E1D71E05B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89" y="5220917"/>
            <a:ext cx="2014540" cy="74497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0EDAA6E-ABCE-4061-9221-6A2EB3EA5DF7}"/>
              </a:ext>
            </a:extLst>
          </p:cNvPr>
          <p:cNvSpPr/>
          <p:nvPr/>
        </p:nvSpPr>
        <p:spPr>
          <a:xfrm>
            <a:off x="909132" y="3474210"/>
            <a:ext cx="6436048" cy="4862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002A5B"/>
                </a:solidFill>
                <a:latin typeface="Franklin Gothic Medium"/>
              </a:rPr>
              <a:t>January 27, 2021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E23C21-AED6-4CD9-9B9D-5D8CB3D827CF}"/>
              </a:ext>
            </a:extLst>
          </p:cNvPr>
          <p:cNvCxnSpPr>
            <a:cxnSpLocks/>
          </p:cNvCxnSpPr>
          <p:nvPr/>
        </p:nvCxnSpPr>
        <p:spPr>
          <a:xfrm>
            <a:off x="1049702" y="3219855"/>
            <a:ext cx="5808298" cy="0"/>
          </a:xfrm>
          <a:prstGeom prst="line">
            <a:avLst/>
          </a:prstGeom>
          <a:ln w="19050">
            <a:solidFill>
              <a:srgbClr val="CBB8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Status of Major Regulations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00438F"/>
                </a:solidFill>
                <a:effectLst/>
              </a:rPr>
              <a:t>Not in Effect</a:t>
            </a: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Anti-asylum mega-rule (85 Fed. Reg. 80,274); blocked by PI from N.D. Cal. (No. 20-cv-9253)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“Asylum Procedures” rule (85 Fed. Reg. 81,698); blocked by PI from D.D.C. (No. 1:21-cv-56)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Continuance NPRM; never finalized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Criminal bars rule (85 Fed. Reg. 67,202); blocked by PI from N.D. Cal. (No. 3:20-cv-7221)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EOIR fee rule (85 Fed. Reg. 82,750); blocked by PI from D.D.C. (No. 1:20-cv-3812)</a:t>
            </a: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8236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Status of Major Regulations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00438F"/>
                </a:solidFill>
                <a:effectLst/>
              </a:rPr>
              <a:t>Not in Effect (2)</a:t>
            </a: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Health insurance proclamation; </a:t>
            </a:r>
            <a:r>
              <a:rPr lang="en-US" sz="2000" i="1" dirty="0">
                <a:solidFill>
                  <a:srgbClr val="474236"/>
                </a:solidFill>
                <a:effectLst/>
              </a:rPr>
              <a:t>but </a:t>
            </a:r>
            <a:r>
              <a:rPr lang="en-US" sz="2000" dirty="0">
                <a:solidFill>
                  <a:srgbClr val="474236"/>
                </a:solidFill>
                <a:effectLst/>
              </a:rPr>
              <a:t>set to take effect soon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Motion to reopen NPRM; never finalized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Security bar rule (85 Fed. Reg. 84,160); suspended until March 22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USCIS fee rule (85 Fed. Reg. 46,788); blocked by PIs from N.D. Cal. (No. 20-cv-5883) and D.D.C. (No. 1:19-cv-3283)</a:t>
            </a: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171422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New Executive Orders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Travel ban EO: travel bans rescinded; vetting procedures rescinded &amp; to be replaced; steps to ensure those affected by ban are reinterviewed without prejudice from previous denial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Border wall EO: terminates declaration of national emergency; pauses all construction work, effective today; orders review of contracts &amp; plan for how to use funds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DACA EO: orders DHS to “preserve and fortify” DACA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Interior enforcement EO: Revokes EO that made everyone a priority for removal &amp; sought to punish “sanctuary” jurisdictions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300055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Upcoming Executive Orders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00438F"/>
                </a:solidFill>
                <a:effectLst/>
              </a:rPr>
              <a:t>To be signed January 29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EO to address root causes of migration and “restore the U.S. asylum system by rescinding numerous Trump Administration policies”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Refugee Admission Program EO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Family Reunification Task Force EO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EO directing immediate review of public charge rule “and other actions to remove barriers and restore trust in the legal immigration system”</a:t>
            </a: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41433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EOIR Policy Actions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400" b="1" dirty="0">
              <a:solidFill>
                <a:srgbClr val="00438F"/>
              </a:solidFill>
              <a:effectLst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Continuance memo: Tells IJs to look to the never-finalized NPRM for guidance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“Asylum processing” memo: Reiterates a blank-space policy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Practice Manuals now the unified “Policy Manual”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Evidentiary deadline moved up from 30 days before hearing to 15 days before hearing</a:t>
            </a: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101315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DHS Memoranda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MPP Memo: No one will be added to MPP; no word yet on reentry for those stranded in Mexico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Priorities memo: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rgbClr val="474236"/>
                </a:solidFill>
                <a:effectLst/>
              </a:rPr>
              <a:t>Interim priorities for removal &amp; discretionary enforcement actions: espionage/terrorism; not present before 11/1 or try to EWI thereafter; those in prison for aggravated felony who are released on or after 1/20 and determined to pose threat to public safety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rgbClr val="474236"/>
                </a:solidFill>
                <a:effectLst/>
              </a:rPr>
              <a:t>Rescinds, among other things, USCIS NTA memo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21516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DHS Memoranda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Priorities memo (cont.):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rgbClr val="474236"/>
                </a:solidFill>
                <a:effectLst/>
              </a:rPr>
              <a:t>100-day moratorium on removals, with narrow exceptions (espionage/terrorism, not present before 11/1/20, voluntary agreement, removal required by law)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Note: Texas has sued to enjoin the moratorium on the basis of ridiculous “contract” it signed with DHS</a:t>
            </a: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4589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A777C8-E8A7-445E-B039-25EEC08E7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9977" y="1522990"/>
            <a:ext cx="7007257" cy="467150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Questions?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2CAE0-BB24-4F13-B82C-B8196AD2510C}"/>
              </a:ext>
            </a:extLst>
          </p:cNvPr>
          <p:cNvSpPr/>
          <p:nvPr/>
        </p:nvSpPr>
        <p:spPr>
          <a:xfrm>
            <a:off x="631668" y="2120594"/>
            <a:ext cx="5610839" cy="3460955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5BD522-009C-4AEC-97A3-88F8F5615005}"/>
              </a:ext>
            </a:extLst>
          </p:cNvPr>
          <p:cNvSpPr txBox="1">
            <a:spLocks/>
          </p:cNvSpPr>
          <p:nvPr/>
        </p:nvSpPr>
        <p:spPr>
          <a:xfrm>
            <a:off x="946608" y="2413617"/>
            <a:ext cx="4974920" cy="28433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38F"/>
                </a:solidFill>
                <a:effectLst/>
                <a:uLnTx/>
                <a:uFillTx/>
                <a:latin typeface="Franklin Gothic Demi Cond"/>
              </a:rPr>
              <a:t>After the webinar, contact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/>
              </a:rPr>
              <a:t>Your Tahirih mentor attorney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lvl="1">
              <a:spcBef>
                <a:spcPts val="400"/>
              </a:spcBef>
              <a:defRPr/>
            </a:pPr>
            <a:r>
              <a:rPr lang="en-US" sz="1800" dirty="0">
                <a:solidFill>
                  <a:srgbClr val="474236"/>
                </a:solidFill>
                <a:effectLst/>
                <a:latin typeface="Franklin Gothic Book"/>
              </a:rPr>
              <a:t>Adilene Nunez Huang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/>
              </a:rPr>
              <a:t>, </a:t>
            </a:r>
            <a:r>
              <a:rPr lang="en-US" sz="1800" dirty="0">
                <a:solidFill>
                  <a:srgbClr val="474236"/>
                </a:solidFill>
                <a:effectLst/>
                <a:latin typeface="Franklin Gothic Book"/>
                <a:hlinkClick r:id="rId5"/>
              </a:rPr>
              <a:t>AdiN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/>
                <a:hlinkClick r:id="rId5"/>
              </a:rPr>
              <a:t>@tahirih.org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/>
            </a:endParaRPr>
          </a:p>
          <a:p>
            <a:pPr lvl="1">
              <a:spcBef>
                <a:spcPts val="400"/>
              </a:spcBef>
              <a:defRPr/>
            </a:pPr>
            <a:endParaRPr lang="en-US" sz="1800" dirty="0">
              <a:solidFill>
                <a:srgbClr val="474236"/>
              </a:solidFill>
              <a:effectLst/>
              <a:latin typeface="Franklin Gothic Book"/>
            </a:endParaRPr>
          </a:p>
          <a:p>
            <a:pPr lvl="1">
              <a:spcBef>
                <a:spcPts val="400"/>
              </a:spcBef>
              <a:defRPr/>
            </a:pPr>
            <a:r>
              <a:rPr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/>
              </a:rPr>
              <a:t>Richard Caldarone, </a:t>
            </a:r>
            <a:r>
              <a:rPr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/>
                <a:hlinkClick r:id="rId6"/>
              </a:rPr>
              <a:t>RichardC@tahirih.org</a:t>
            </a:r>
            <a:r>
              <a:rPr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/>
              </a:rPr>
              <a:t>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B266E5-4839-41E7-96DC-4AF6EF0812F4}"/>
              </a:ext>
            </a:extLst>
          </p:cNvPr>
          <p:cNvSpPr/>
          <p:nvPr/>
        </p:nvSpPr>
        <p:spPr>
          <a:xfrm>
            <a:off x="374511" y="6285802"/>
            <a:ext cx="2409634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defRPr/>
            </a:pPr>
            <a:r>
              <a:rPr lang="en-US">
                <a:solidFill>
                  <a:srgbClr val="8FC2E2"/>
                </a:solidFill>
                <a:latin typeface="Franklin Gothic Medium"/>
                <a:sym typeface="Wingdings" panose="05000000000000000000" pitchFamily="2" charset="2"/>
              </a:rPr>
              <a:t>Questions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/>
                <a:sym typeface="Wingdings" panose="05000000000000000000" pitchFamily="2" charset="2"/>
              </a:rPr>
              <a:t>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21042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921C68AD-DEC0-484D-ACA6-FD38D4504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7512" r="19898" b="13732"/>
          <a:stretch/>
        </p:blipFill>
        <p:spPr bwMode="auto">
          <a:xfrm>
            <a:off x="3274" y="1387405"/>
            <a:ext cx="6397526" cy="504257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Contact 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F0EFE0-57E2-41EA-AE45-13E9AB8BB9FF}"/>
              </a:ext>
            </a:extLst>
          </p:cNvPr>
          <p:cNvSpPr/>
          <p:nvPr/>
        </p:nvSpPr>
        <p:spPr>
          <a:xfrm>
            <a:off x="5830344" y="2064055"/>
            <a:ext cx="5823392" cy="3574033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EE0CE7-B093-40F2-B3A7-0B7C8510C0D8}"/>
              </a:ext>
            </a:extLst>
          </p:cNvPr>
          <p:cNvSpPr txBox="1">
            <a:spLocks/>
          </p:cNvSpPr>
          <p:nvPr/>
        </p:nvSpPr>
        <p:spPr>
          <a:xfrm>
            <a:off x="6097656" y="2534816"/>
            <a:ext cx="5682539" cy="29622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Atlanta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230 Peachtree Street NW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Atlanta, GA 30303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(p): 470-481-4700 | (f): 470-481-7400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atlanta@tahirih.org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Baltimore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211 E. Lombard Street, Suite 307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Baltimore, MD 21202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(p) 410-999-1900 | (f) 410-630-7539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baltimore@tahirih.org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Greater Washington, DC | National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rgbClr val="474236"/>
                </a:solidFill>
                <a:effectLst/>
                <a:latin typeface="Franklin Gothic Book"/>
              </a:rPr>
              <a:t>6400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/>
              </a:rPr>
              <a:t> Arlington Blvd., Suite </a:t>
            </a:r>
            <a:r>
              <a:rPr lang="en-US" sz="1200" dirty="0">
                <a:solidFill>
                  <a:srgbClr val="474236"/>
                </a:solidFill>
                <a:effectLst/>
                <a:latin typeface="Franklin Gothic Book"/>
              </a:rPr>
              <a:t>400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Falls Church, VA 22042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(p) 571-282-6161 | (f) 571-282-6162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greaterdc@tahirih.org | justice@tahirih.org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Houston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1717 St. James Place, Suite 450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Houston, TX 77056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(p) 713-496-0100 | (f) 713-481-1793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houston@tahirih.org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San Francisco Bay Area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881 Sneath Lane, Suite 115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San Bruno, CA 94066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(p) 650-270-2100 | (f) 650-466-0006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42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SFBayArea@tahirih.org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5BFFB8-1F19-467B-9D74-85328644BC56}"/>
              </a:ext>
            </a:extLst>
          </p:cNvPr>
          <p:cNvSpPr/>
          <p:nvPr/>
        </p:nvSpPr>
        <p:spPr>
          <a:xfrm>
            <a:off x="6097658" y="2199318"/>
            <a:ext cx="1779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38F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OUR LOCATIONS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1C5D8C-07B9-469C-8B7A-59BA38AFC1D4}"/>
              </a:ext>
            </a:extLst>
          </p:cNvPr>
          <p:cNvSpPr/>
          <p:nvPr/>
        </p:nvSpPr>
        <p:spPr>
          <a:xfrm>
            <a:off x="374511" y="6285802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Contact Us|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26840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529C99-440C-49A4-8E98-D0D314350C5A}"/>
              </a:ext>
            </a:extLst>
          </p:cNvPr>
          <p:cNvSpPr txBox="1">
            <a:spLocks/>
          </p:cNvSpPr>
          <p:nvPr/>
        </p:nvSpPr>
        <p:spPr>
          <a:xfrm>
            <a:off x="3267181" y="2833712"/>
            <a:ext cx="5657638" cy="275048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438F"/>
                </a:solidFill>
                <a:effectLst/>
                <a:latin typeface="Franklin Gothic Demi Cond"/>
              </a:rPr>
              <a:t>Tahirih National Office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rgbClr val="474236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474236"/>
                </a:solidFill>
                <a:effectLst/>
                <a:latin typeface="Franklin Gothic Medium"/>
              </a:rPr>
              <a:t>Richard Caldarone</a:t>
            </a:r>
            <a:br>
              <a:rPr lang="en-US" sz="1800" dirty="0">
                <a:effectLst/>
                <a:latin typeface="Franklin Gothic Book" panose="020B0503020102020204" pitchFamily="34" charset="0"/>
              </a:rPr>
            </a:br>
            <a:r>
              <a:rPr lang="en-US" sz="1800" dirty="0">
                <a:solidFill>
                  <a:srgbClr val="474236"/>
                </a:solidFill>
                <a:effectLst/>
                <a:latin typeface="Franklin Gothic Book"/>
              </a:rPr>
              <a:t>Litigation Counsel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705513-B686-4BE7-8E5B-CE7C534185D6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A62FBD-11FC-4270-8A49-A8771E4C025C}"/>
              </a:ext>
            </a:extLst>
          </p:cNvPr>
          <p:cNvSpPr/>
          <p:nvPr/>
        </p:nvSpPr>
        <p:spPr>
          <a:xfrm>
            <a:off x="510090" y="217854"/>
            <a:ext cx="1189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0" i="1">
                <a:solidFill>
                  <a:schemeClr val="bg1"/>
                </a:solidFill>
                <a:latin typeface="Bodoni MT" panose="02070603080606020203" pitchFamily="18" charset="0"/>
              </a:rPr>
              <a:t>Today’s Presenters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248535-5CD0-4DB8-A17E-72CA0490EA5D}"/>
              </a:ext>
            </a:extLst>
          </p:cNvPr>
          <p:cNvSpPr/>
          <p:nvPr/>
        </p:nvSpPr>
        <p:spPr>
          <a:xfrm>
            <a:off x="374511" y="6285802"/>
            <a:ext cx="4818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Tahirih Pro Bono Network Webinar |</a:t>
            </a: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41168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2B5AB4-56D2-472C-BC44-C3182231215D}"/>
              </a:ext>
            </a:extLst>
          </p:cNvPr>
          <p:cNvCxnSpPr>
            <a:cxnSpLocks/>
          </p:cNvCxnSpPr>
          <p:nvPr/>
        </p:nvCxnSpPr>
        <p:spPr>
          <a:xfrm>
            <a:off x="2726626" y="1295400"/>
            <a:ext cx="0" cy="5067300"/>
          </a:xfrm>
          <a:prstGeom prst="line">
            <a:avLst/>
          </a:prstGeom>
          <a:ln w="76200">
            <a:solidFill>
              <a:srgbClr val="002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3240989" y="1793518"/>
            <a:ext cx="6720507" cy="583720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3423231" y="1890983"/>
            <a:ext cx="6538265" cy="361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rgbClr val="00438F"/>
                </a:solidFill>
                <a:effectLst/>
                <a:latin typeface="Franklin Gothic Demi Cond"/>
              </a:rPr>
              <a:t>Welcome </a:t>
            </a:r>
            <a:r>
              <a:rPr lang="en-US" sz="1700">
                <a:solidFill>
                  <a:srgbClr val="474236"/>
                </a:solidFill>
                <a:effectLst/>
                <a:latin typeface="Franklin Gothic Medium"/>
              </a:rPr>
              <a:t>Introductions</a:t>
            </a:r>
          </a:p>
          <a:p>
            <a:pPr marL="0" indent="0">
              <a:buNone/>
            </a:pPr>
            <a:endParaRPr lang="en-US" sz="1700">
              <a:solidFill>
                <a:srgbClr val="474236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6BAF5F-4B0F-4020-8835-42A99B6EB5A4}"/>
              </a:ext>
            </a:extLst>
          </p:cNvPr>
          <p:cNvSpPr/>
          <p:nvPr/>
        </p:nvSpPr>
        <p:spPr>
          <a:xfrm>
            <a:off x="2559941" y="1901895"/>
            <a:ext cx="333369" cy="333369"/>
          </a:xfrm>
          <a:prstGeom prst="ellipse">
            <a:avLst/>
          </a:prstGeom>
          <a:solidFill>
            <a:srgbClr val="0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1264EF-A5DE-4E5B-92DC-17050A8C4F86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0BBCDD-1742-4FC6-A0C0-0F4969167ED7}"/>
              </a:ext>
            </a:extLst>
          </p:cNvPr>
          <p:cNvSpPr/>
          <p:nvPr/>
        </p:nvSpPr>
        <p:spPr>
          <a:xfrm>
            <a:off x="510090" y="217854"/>
            <a:ext cx="105405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0" i="1">
                <a:solidFill>
                  <a:schemeClr val="bg1"/>
                </a:solidFill>
                <a:latin typeface="Bodoni MT" panose="02070603080606020203" pitchFamily="18" charset="0"/>
              </a:rPr>
              <a:t>Agenda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D43758-CFF5-4AA6-80DE-FB92655BE1F1}"/>
              </a:ext>
            </a:extLst>
          </p:cNvPr>
          <p:cNvSpPr/>
          <p:nvPr/>
        </p:nvSpPr>
        <p:spPr>
          <a:xfrm>
            <a:off x="3240989" y="2509246"/>
            <a:ext cx="6720507" cy="583720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13C6CBD-EC4C-4B9A-84F4-4C6405470206}"/>
              </a:ext>
            </a:extLst>
          </p:cNvPr>
          <p:cNvSpPr txBox="1">
            <a:spLocks/>
          </p:cNvSpPr>
          <p:nvPr/>
        </p:nvSpPr>
        <p:spPr>
          <a:xfrm>
            <a:off x="3423232" y="2606711"/>
            <a:ext cx="6066144" cy="361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rgbClr val="00438F"/>
                </a:solidFill>
                <a:effectLst/>
                <a:latin typeface="Franklin Gothic Demi Cond"/>
                <a:ea typeface="+mn-lt"/>
                <a:cs typeface="+mn-lt"/>
              </a:rPr>
              <a:t>COVID-19</a:t>
            </a:r>
            <a:r>
              <a:rPr lang="en-US" sz="2400">
                <a:solidFill>
                  <a:srgbClr val="00438F"/>
                </a:solidFill>
                <a:effectLst/>
                <a:latin typeface="Franklin Gothic Demi Cond"/>
              </a:rPr>
              <a:t> </a:t>
            </a:r>
            <a:r>
              <a:rPr lang="en-US" sz="2400">
                <a:solidFill>
                  <a:srgbClr val="00438F"/>
                </a:solidFill>
                <a:effectLst/>
                <a:latin typeface="Franklin Gothic Demi Cond"/>
                <a:ea typeface="+mn-lt"/>
                <a:cs typeface="+mn-lt"/>
              </a:rPr>
              <a:t>Updates </a:t>
            </a:r>
            <a:r>
              <a:rPr lang="en-US" sz="1700">
                <a:solidFill>
                  <a:srgbClr val="474236"/>
                </a:solidFill>
                <a:effectLst/>
                <a:latin typeface="Franklin Gothic Medium"/>
              </a:rPr>
              <a:t>Agency updates, guidance, practice tips</a:t>
            </a: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9EB034-AC0A-4B25-9694-9CDC2CD0411E}"/>
              </a:ext>
            </a:extLst>
          </p:cNvPr>
          <p:cNvSpPr/>
          <p:nvPr/>
        </p:nvSpPr>
        <p:spPr>
          <a:xfrm>
            <a:off x="2559940" y="2616523"/>
            <a:ext cx="333369" cy="333369"/>
          </a:xfrm>
          <a:prstGeom prst="ellipse">
            <a:avLst/>
          </a:prstGeom>
          <a:solidFill>
            <a:srgbClr val="0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A0068C-E34B-4373-873F-D7FBAD122A52}"/>
              </a:ext>
            </a:extLst>
          </p:cNvPr>
          <p:cNvSpPr/>
          <p:nvPr/>
        </p:nvSpPr>
        <p:spPr>
          <a:xfrm>
            <a:off x="3240989" y="3228234"/>
            <a:ext cx="6720507" cy="583720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E112C7F-18D3-42D1-8336-508867A50BDF}"/>
              </a:ext>
            </a:extLst>
          </p:cNvPr>
          <p:cNvSpPr txBox="1">
            <a:spLocks/>
          </p:cNvSpPr>
          <p:nvPr/>
        </p:nvSpPr>
        <p:spPr>
          <a:xfrm>
            <a:off x="3423232" y="3325699"/>
            <a:ext cx="6066144" cy="361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438F"/>
                </a:solidFill>
                <a:effectLst/>
                <a:latin typeface="Franklin Gothic Demi Cond"/>
                <a:ea typeface="+mn-lt"/>
                <a:cs typeface="+mn-lt"/>
              </a:rPr>
              <a:t>Legal Updates </a:t>
            </a:r>
            <a:r>
              <a:rPr lang="en-US" sz="1700" dirty="0">
                <a:solidFill>
                  <a:srgbClr val="474236"/>
                </a:solidFill>
                <a:effectLst/>
                <a:latin typeface="Franklin Gothic Medium"/>
                <a:ea typeface="+mn-lt"/>
                <a:cs typeface="+mn-lt"/>
              </a:rPr>
              <a:t>Regulations, executive orders, policy memos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5699B0E-969F-4235-8D11-DEA0415FE14A}"/>
              </a:ext>
            </a:extLst>
          </p:cNvPr>
          <p:cNvSpPr/>
          <p:nvPr/>
        </p:nvSpPr>
        <p:spPr>
          <a:xfrm>
            <a:off x="2559940" y="3341121"/>
            <a:ext cx="333369" cy="333369"/>
          </a:xfrm>
          <a:prstGeom prst="ellipse">
            <a:avLst/>
          </a:prstGeom>
          <a:solidFill>
            <a:srgbClr val="0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7C7FA2-B69A-4E2F-BB0A-0A3C3EAF0074}"/>
              </a:ext>
            </a:extLst>
          </p:cNvPr>
          <p:cNvSpPr/>
          <p:nvPr/>
        </p:nvSpPr>
        <p:spPr>
          <a:xfrm>
            <a:off x="3240989" y="3945859"/>
            <a:ext cx="6720507" cy="583720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E3CDF1C-28B7-44D6-AAB3-BFBCA445FBD1}"/>
              </a:ext>
            </a:extLst>
          </p:cNvPr>
          <p:cNvSpPr txBox="1">
            <a:spLocks/>
          </p:cNvSpPr>
          <p:nvPr/>
        </p:nvSpPr>
        <p:spPr>
          <a:xfrm>
            <a:off x="3423232" y="4046914"/>
            <a:ext cx="6407730" cy="4267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438F"/>
                </a:solidFill>
                <a:effectLst/>
                <a:latin typeface="Franklin Gothic Demi Cond"/>
              </a:rPr>
              <a:t>Questions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0E6A61-BC36-4537-9D5E-6BED3B3D6F26}"/>
              </a:ext>
            </a:extLst>
          </p:cNvPr>
          <p:cNvSpPr/>
          <p:nvPr/>
        </p:nvSpPr>
        <p:spPr>
          <a:xfrm>
            <a:off x="2559940" y="4051750"/>
            <a:ext cx="333369" cy="333369"/>
          </a:xfrm>
          <a:prstGeom prst="ellipse">
            <a:avLst/>
          </a:prstGeom>
          <a:solidFill>
            <a:srgbClr val="0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2F11265-6181-4292-89A6-10F146B3DF79}"/>
              </a:ext>
            </a:extLst>
          </p:cNvPr>
          <p:cNvSpPr/>
          <p:nvPr/>
        </p:nvSpPr>
        <p:spPr>
          <a:xfrm>
            <a:off x="2559940" y="4768810"/>
            <a:ext cx="333369" cy="333369"/>
          </a:xfrm>
          <a:prstGeom prst="ellipse">
            <a:avLst/>
          </a:prstGeom>
          <a:solidFill>
            <a:srgbClr val="0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EEF805-F2F8-4FEB-B563-43F34B3B00DC}"/>
              </a:ext>
            </a:extLst>
          </p:cNvPr>
          <p:cNvSpPr/>
          <p:nvPr/>
        </p:nvSpPr>
        <p:spPr>
          <a:xfrm>
            <a:off x="3265973" y="4707055"/>
            <a:ext cx="6720507" cy="583720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6660A19B-1DCE-4875-B18F-3C039A217641}"/>
              </a:ext>
            </a:extLst>
          </p:cNvPr>
          <p:cNvSpPr txBox="1">
            <a:spLocks/>
          </p:cNvSpPr>
          <p:nvPr/>
        </p:nvSpPr>
        <p:spPr>
          <a:xfrm>
            <a:off x="3423232" y="4767045"/>
            <a:ext cx="5842947" cy="361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438F"/>
                </a:solidFill>
                <a:effectLst/>
                <a:latin typeface="Franklin Gothic Demi Cond"/>
              </a:rPr>
              <a:t>Contact Us</a:t>
            </a:r>
            <a:endParaRPr lang="en-US" sz="2400" dirty="0">
              <a:solidFill>
                <a:srgbClr val="474236"/>
              </a:solidFill>
              <a:effectLst/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474236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A7D89DB-D68B-499B-AB07-7AA03F99A081}"/>
              </a:ext>
            </a:extLst>
          </p:cNvPr>
          <p:cNvSpPr/>
          <p:nvPr/>
        </p:nvSpPr>
        <p:spPr>
          <a:xfrm>
            <a:off x="2559939" y="5485870"/>
            <a:ext cx="333369" cy="333369"/>
          </a:xfrm>
          <a:prstGeom prst="ellipse">
            <a:avLst/>
          </a:prstGeom>
          <a:solidFill>
            <a:srgbClr val="002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63D8A9-8E09-47C4-B4B8-B7D15ACB7A73}"/>
              </a:ext>
            </a:extLst>
          </p:cNvPr>
          <p:cNvSpPr/>
          <p:nvPr/>
        </p:nvSpPr>
        <p:spPr>
          <a:xfrm>
            <a:off x="374511" y="6285802"/>
            <a:ext cx="4097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Pro Bono Network Webinar |</a:t>
            </a: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335819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0809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9487" y="2890391"/>
            <a:ext cx="11093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srgbClr val="8FC2E2"/>
                </a:solidFill>
                <a:latin typeface="Franklin Gothic Demi Cond" panose="020B0706030402020204" pitchFamily="34" charset="0"/>
              </a:rPr>
              <a:t>COVID-19 UPDATES</a:t>
            </a:r>
          </a:p>
        </p:txBody>
      </p:sp>
    </p:spTree>
    <p:extLst>
      <p:ext uri="{BB962C8B-B14F-4D97-AF65-F5344CB8AC3E}">
        <p14:creationId xmlns:p14="http://schemas.microsoft.com/office/powerpoint/2010/main" val="10513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en-US" sz="7000" i="1">
                <a:solidFill>
                  <a:schemeClr val="bg1"/>
                </a:solidFill>
                <a:latin typeface="Bodoni MT"/>
              </a:rPr>
              <a:t>Agency Operating Status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DC2CEE-CC0A-4FA4-96A5-3D4A85282E70}"/>
              </a:ext>
            </a:extLst>
          </p:cNvPr>
          <p:cNvSpPr/>
          <p:nvPr/>
        </p:nvSpPr>
        <p:spPr>
          <a:xfrm>
            <a:off x="505338" y="1904848"/>
            <a:ext cx="10959002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buClr>
                <a:srgbClr val="6FC3A5"/>
              </a:buClr>
            </a:pPr>
            <a:r>
              <a:rPr lang="en-US" sz="2000">
                <a:solidFill>
                  <a:srgbClr val="002A5B"/>
                </a:solidFill>
                <a:latin typeface="Franklin Gothic Medium"/>
              </a:rPr>
              <a:t>Tahirih updates its </a:t>
            </a:r>
            <a:r>
              <a:rPr lang="en-US" sz="2000">
                <a:solidFill>
                  <a:srgbClr val="002A5B"/>
                </a:solidFill>
                <a:latin typeface="Franklin Gothic Medium"/>
                <a:hlinkClick r:id="rId4"/>
              </a:rPr>
              <a:t>Pro Bono e-Library </a:t>
            </a:r>
            <a:r>
              <a:rPr lang="en-US" sz="2000">
                <a:solidFill>
                  <a:srgbClr val="002A5B"/>
                </a:solidFill>
                <a:latin typeface="Franklin Gothic Medium"/>
              </a:rPr>
              <a:t>every day when there is a relevant agency update.</a:t>
            </a:r>
            <a:endParaRPr lang="en-US" sz="2000">
              <a:latin typeface="Franklin Gothic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3178242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>
                <a:solidFill>
                  <a:srgbClr val="8FC2E2"/>
                </a:solidFill>
                <a:latin typeface="Franklin Gothic Medium"/>
                <a:sym typeface="Wingdings" panose="05000000000000000000" pitchFamily="2" charset="2"/>
              </a:rPr>
              <a:t>COVID-19 Updates| tahirih.org</a:t>
            </a:r>
            <a:endParaRPr lang="en-US">
              <a:ea typeface="+mn-lt"/>
              <a:cs typeface="+mn-lt"/>
            </a:endParaRPr>
          </a:p>
          <a:p>
            <a:endParaRPr lang="en-US">
              <a:solidFill>
                <a:srgbClr val="8FC2E2"/>
              </a:solidFill>
              <a:latin typeface="Franklin Gothic Medium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08792CD-4EE8-4BB2-8360-A1BEF37C5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742785"/>
              </p:ext>
            </p:extLst>
          </p:nvPr>
        </p:nvGraphicFramePr>
        <p:xfrm>
          <a:off x="674008" y="2340178"/>
          <a:ext cx="9729410" cy="32881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5100">
                  <a:extLst>
                    <a:ext uri="{9D8B030D-6E8A-4147-A177-3AD203B41FA5}">
                      <a16:colId xmlns:a16="http://schemas.microsoft.com/office/drawing/2014/main" val="297135858"/>
                    </a:ext>
                  </a:extLst>
                </a:gridCol>
                <a:gridCol w="4354310">
                  <a:extLst>
                    <a:ext uri="{9D8B030D-6E8A-4147-A177-3AD203B41FA5}">
                      <a16:colId xmlns:a16="http://schemas.microsoft.com/office/drawing/2014/main" val="3354568843"/>
                    </a:ext>
                  </a:extLst>
                </a:gridCol>
              </a:tblGrid>
              <a:tr h="63640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000" b="0">
                          <a:latin typeface="Franklin Gothic Demi Cond"/>
                        </a:rPr>
                        <a:t>Agency</a:t>
                      </a:r>
                      <a:endParaRPr lang="en-US" sz="2000" b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9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>
                          <a:latin typeface="Franklin Gothic Demi Cond"/>
                        </a:rPr>
                        <a:t>Status</a:t>
                      </a:r>
                      <a:endParaRPr lang="en-US" sz="2000" b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831273"/>
                  </a:ext>
                </a:extLst>
              </a:tr>
              <a:tr h="437596">
                <a:tc>
                  <a:txBody>
                    <a:bodyPr/>
                    <a:lstStyle/>
                    <a:p>
                      <a:r>
                        <a:rPr lang="en-US" sz="2400">
                          <a:latin typeface="Franklin Gothic Book"/>
                        </a:rPr>
                        <a:t>EOIR- Detained Hearings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7F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Franklin Gothic Book"/>
                        </a:rPr>
                        <a:t>Open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6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575184"/>
                  </a:ext>
                </a:extLst>
              </a:tr>
              <a:tr h="5729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anklin Gothic Book"/>
                        </a:rPr>
                        <a:t>EOIR- Non-detained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7F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Franklin Gothic Book"/>
                        </a:rPr>
                        <a:t>Open (except for Houston, which is open for filings only)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530484"/>
                  </a:ext>
                </a:extLst>
              </a:tr>
              <a:tr h="4375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latin typeface="Franklin Gothic Book"/>
                        </a:rPr>
                        <a:t>USCIS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rgbClr val="F7F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latin typeface="Franklin Gothic Book"/>
                        </a:rPr>
                        <a:t>Open</a:t>
                      </a:r>
                      <a:endParaRPr lang="en-US" sz="2400" b="0" i="0" u="none" strike="noStrike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92591"/>
                  </a:ext>
                </a:extLst>
              </a:tr>
              <a:tr h="437596">
                <a:tc>
                  <a:txBody>
                    <a:bodyPr/>
                    <a:lstStyle/>
                    <a:p>
                      <a:r>
                        <a:rPr lang="en-US" sz="2400">
                          <a:latin typeface="Franklin Gothic Book"/>
                        </a:rPr>
                        <a:t>ICE ERO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7F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dirty="0">
                          <a:latin typeface="Franklin Gothic Book"/>
                        </a:rPr>
                        <a:t>Varies by office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7617"/>
                  </a:ext>
                </a:extLst>
              </a:tr>
              <a:tr h="43759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anklin Gothic Book"/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7F4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anklin Gothic Book"/>
                        </a:rPr>
                        <a:t>Varies by post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E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812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0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0809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9487" y="2890391"/>
            <a:ext cx="11093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srgbClr val="8FC2E2"/>
                </a:solidFill>
                <a:latin typeface="Franklin Gothic Demi Cond" panose="020B0706030402020204" pitchFamily="34" charset="0"/>
              </a:rPr>
              <a:t>OTHER LEGAL UPDATES</a:t>
            </a:r>
          </a:p>
        </p:txBody>
      </p:sp>
    </p:spTree>
    <p:extLst>
      <p:ext uri="{BB962C8B-B14F-4D97-AF65-F5344CB8AC3E}">
        <p14:creationId xmlns:p14="http://schemas.microsoft.com/office/powerpoint/2010/main" val="22408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Midnight Rulemakings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00438F"/>
                </a:solidFill>
                <a:effectLst/>
              </a:rPr>
              <a:t>Transit Bar Reissued (85 Fed. Reg. 82,260)</a:t>
            </a: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Applies to those who enter via southern border without seeking, and being denied, asylum in a country through which they transited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Exceptions: all transit countries not parties to Refugee Convention (never applies), victims of severe form of human trafficking</a:t>
            </a: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Currently </a:t>
            </a:r>
            <a:r>
              <a:rPr lang="en-US" sz="2000" i="1" dirty="0">
                <a:solidFill>
                  <a:srgbClr val="474236"/>
                </a:solidFill>
                <a:effectLst/>
              </a:rPr>
              <a:t>not </a:t>
            </a:r>
            <a:r>
              <a:rPr lang="en-US" sz="2000" dirty="0">
                <a:solidFill>
                  <a:srgbClr val="474236"/>
                </a:solidFill>
                <a:effectLst/>
              </a:rPr>
              <a:t>applied to credible fear interviews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34903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Midnight Rulemakings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00438F"/>
                </a:solidFill>
                <a:effectLst/>
              </a:rPr>
              <a:t>“Security Bar” Rule (85 Fed. Reg. 84,160)</a:t>
            </a: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Makes ineligible for asylum </a:t>
            </a:r>
            <a:r>
              <a:rPr lang="en-US" sz="2000" i="1" dirty="0">
                <a:solidFill>
                  <a:srgbClr val="474236"/>
                </a:solidFill>
                <a:effectLst/>
              </a:rPr>
              <a:t>and </a:t>
            </a:r>
            <a:r>
              <a:rPr lang="en-US" sz="2000" dirty="0">
                <a:solidFill>
                  <a:srgbClr val="474236"/>
                </a:solidFill>
                <a:effectLst/>
              </a:rPr>
              <a:t>withholding anyone who (i) has symptoms of/was in contact with disease that triggers public health emergency in U.S.; (ii) originated from, or traveled through, country or part of country where disease prevalent or epidemic &amp; DHS/DOJ determine them a danger to U.S. security;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Applies this in expedited removal;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Raises CAT standard at CFIs for those subject to this bar/transit bar &amp; allows their immediate removal to third countries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Effective date suspended until March 22</a:t>
            </a: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15973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2A5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A5DDE-957F-4D11-AF09-7CD494360B58}"/>
              </a:ext>
            </a:extLst>
          </p:cNvPr>
          <p:cNvSpPr/>
          <p:nvPr/>
        </p:nvSpPr>
        <p:spPr>
          <a:xfrm>
            <a:off x="0" y="0"/>
            <a:ext cx="12192000" cy="1575664"/>
          </a:xfrm>
          <a:prstGeom prst="rect">
            <a:avLst/>
          </a:prstGeom>
          <a:solidFill>
            <a:srgbClr val="F05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46" y="6233349"/>
            <a:ext cx="1400175" cy="5177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0090" y="217854"/>
            <a:ext cx="11892428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i="1" dirty="0">
                <a:solidFill>
                  <a:schemeClr val="bg1"/>
                </a:solidFill>
                <a:latin typeface="Bodoni MT"/>
              </a:rPr>
              <a:t>Status of Major Regulations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21417-CCBD-4998-AC43-F31559EDF316}"/>
              </a:ext>
            </a:extLst>
          </p:cNvPr>
          <p:cNvSpPr/>
          <p:nvPr/>
        </p:nvSpPr>
        <p:spPr>
          <a:xfrm>
            <a:off x="1590335" y="2043281"/>
            <a:ext cx="9011330" cy="3593948"/>
          </a:xfrm>
          <a:prstGeom prst="rect">
            <a:avLst/>
          </a:prstGeom>
          <a:solidFill>
            <a:srgbClr val="ED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35E067-B873-4B9B-9800-D81B8B69CC23}"/>
              </a:ext>
            </a:extLst>
          </p:cNvPr>
          <p:cNvSpPr txBox="1">
            <a:spLocks/>
          </p:cNvSpPr>
          <p:nvPr/>
        </p:nvSpPr>
        <p:spPr>
          <a:xfrm>
            <a:off x="1857649" y="2294965"/>
            <a:ext cx="8332536" cy="30217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00438F"/>
                </a:solidFill>
                <a:effectLst/>
              </a:rPr>
              <a:t>In Effect</a:t>
            </a:r>
            <a:endParaRPr lang="en-US" sz="2000" dirty="0">
              <a:solidFill>
                <a:srgbClr val="474236"/>
              </a:solidFill>
              <a:effectLst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Rule barring administrative closure &amp; making changes at BIA (85 Fed. Reg. 80,274)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Asylum EAD rules (85 Fed. Reg. 37,502 &amp; 85 Fed. Reg. 38,532), except for members of CASA de Maryland &amp; ASAP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Public charge (84 Fed. Reg. 41,292)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“Asylum cooperative agreement” rule (84 Fed. Reg. 63,994)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Title 42 order &amp; rule (85 Fed. Reg. 16,559), except for UCs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solidFill>
                  <a:srgbClr val="474236"/>
                </a:solidFill>
                <a:effectLst/>
              </a:rPr>
              <a:t>Transit ban (85 Fed. Reg. 82,260), but not at CFI stage</a:t>
            </a:r>
          </a:p>
          <a:p>
            <a:pPr lvl="1">
              <a:spcBef>
                <a:spcPts val="400"/>
              </a:spcBef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1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47423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20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  <a:p>
            <a:pPr lvl="1">
              <a:spcBef>
                <a:spcPts val="400"/>
              </a:spcBef>
              <a:defRPr/>
            </a:pPr>
            <a:endParaRPr lang="en-US" sz="1700" dirty="0">
              <a:solidFill>
                <a:srgbClr val="474236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230A5-1E59-4F82-A0E2-9B5EC3482DB1}"/>
              </a:ext>
            </a:extLst>
          </p:cNvPr>
          <p:cNvSpPr/>
          <p:nvPr/>
        </p:nvSpPr>
        <p:spPr>
          <a:xfrm>
            <a:off x="374511" y="6285802"/>
            <a:ext cx="290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8FC2E2"/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Latest Updates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  <a:sym typeface="Wingdings" panose="05000000000000000000" pitchFamily="2" charset="2"/>
              </a:rPr>
              <a:t> |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FC2E2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tahirih.org</a:t>
            </a:r>
          </a:p>
        </p:txBody>
      </p:sp>
    </p:spTree>
    <p:extLst>
      <p:ext uri="{BB962C8B-B14F-4D97-AF65-F5344CB8AC3E}">
        <p14:creationId xmlns:p14="http://schemas.microsoft.com/office/powerpoint/2010/main" val="222033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ahirih Slideshow Colors">
      <a:dk1>
        <a:srgbClr val="002A5B"/>
      </a:dk1>
      <a:lt1>
        <a:sysClr val="window" lastClr="FFFFFF"/>
      </a:lt1>
      <a:dk2>
        <a:srgbClr val="F05E48"/>
      </a:dk2>
      <a:lt2>
        <a:srgbClr val="EDE6DA"/>
      </a:lt2>
      <a:accent1>
        <a:srgbClr val="514672"/>
      </a:accent1>
      <a:accent2>
        <a:srgbClr val="C7C64C"/>
      </a:accent2>
      <a:accent3>
        <a:srgbClr val="44AC86"/>
      </a:accent3>
      <a:accent4>
        <a:srgbClr val="474236"/>
      </a:accent4>
      <a:accent5>
        <a:srgbClr val="6D9FCB"/>
      </a:accent5>
      <a:accent6>
        <a:srgbClr val="7F283F"/>
      </a:accent6>
      <a:hlink>
        <a:srgbClr val="00438F"/>
      </a:hlink>
      <a:folHlink>
        <a:srgbClr val="00438F"/>
      </a:folHlink>
    </a:clrScheme>
    <a:fontScheme name="Tahirih Brand Fonts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F5BEEF5-C223-4F51-B560-A56D541CC1DB}">
  <we:reference id="wa200000729" version="3.6.75.0" store="en-US" storeType="OMEX"/>
  <we:alternateReferences>
    <we:reference id="wa200000729" version="3.6.75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F64B335C534419B429456ED56B985" ma:contentTypeVersion="7" ma:contentTypeDescription="Create a new document." ma:contentTypeScope="" ma:versionID="83fcd27b3a01cefdb7adf1d01924663d">
  <xsd:schema xmlns:xsd="http://www.w3.org/2001/XMLSchema" xmlns:xs="http://www.w3.org/2001/XMLSchema" xmlns:p="http://schemas.microsoft.com/office/2006/metadata/properties" xmlns:ns2="8c63bd01-381c-4ab9-adc8-d53b378b66f7" xmlns:ns3="8f0b4f2d-cf16-4669-8214-9636e8ad8ebb" targetNamespace="http://schemas.microsoft.com/office/2006/metadata/properties" ma:root="true" ma:fieldsID="698d67d544b7c503aefebe2c4e7266f6" ns2:_="" ns3:_="">
    <xsd:import namespace="8c63bd01-381c-4ab9-adc8-d53b378b66f7"/>
    <xsd:import namespace="8f0b4f2d-cf16-4669-8214-9636e8ad8e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3bd01-381c-4ab9-adc8-d53b378b6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b4f2d-cf16-4669-8214-9636e8ad8eb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9E0CD5-1B3D-4C3F-BB78-5F13B6C377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E2100C-8E64-426B-BC5D-277D332A2EDB}">
  <ds:schemaRefs>
    <ds:schemaRef ds:uri="8c63bd01-381c-4ab9-adc8-d53b378b66f7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8f0b4f2d-cf16-4669-8214-9636e8ad8ebb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4EEE14-0DB7-4099-89A5-2CFE6C02A6B2}">
  <ds:schemaRefs>
    <ds:schemaRef ds:uri="8c63bd01-381c-4ab9-adc8-d53b378b66f7"/>
    <ds:schemaRef ds:uri="8f0b4f2d-cf16-4669-8214-9636e8ad8e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1208</Words>
  <Application>Microsoft Office PowerPoint</Application>
  <PresentationFormat>Widescreen</PresentationFormat>
  <Paragraphs>231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Bodoni MT</vt:lpstr>
      <vt:lpstr>Calibri</vt:lpstr>
      <vt:lpstr>Franklin Gothic Book</vt:lpstr>
      <vt:lpstr>Franklin Gothic Demi Cond</vt:lpstr>
      <vt:lpstr>Franklin Gothic Medium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Kylie Walker</dc:creator>
  <cp:lastModifiedBy>Erika Alvarez</cp:lastModifiedBy>
  <cp:revision>657</cp:revision>
  <dcterms:created xsi:type="dcterms:W3CDTF">2019-05-23T17:31:10Z</dcterms:created>
  <dcterms:modified xsi:type="dcterms:W3CDTF">2021-02-17T17:07:11Z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0x0101006ABF64B335C534419B429456ED56B985</vt:lpwstr>
  </property>
</Properties>
</file>